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 id="2147483686" r:id="rId4"/>
  </p:sldMasterIdLst>
  <p:notesMasterIdLst>
    <p:notesMasterId r:id="rId69"/>
  </p:notesMasterIdLst>
  <p:sldIdLst>
    <p:sldId id="256" r:id="rId5"/>
    <p:sldId id="257" r:id="rId6"/>
    <p:sldId id="378" r:id="rId7"/>
    <p:sldId id="356" r:id="rId8"/>
    <p:sldId id="352" r:id="rId9"/>
    <p:sldId id="258" r:id="rId10"/>
    <p:sldId id="350" r:id="rId11"/>
    <p:sldId id="376" r:id="rId12"/>
    <p:sldId id="259" r:id="rId13"/>
    <p:sldId id="260" r:id="rId14"/>
    <p:sldId id="261" r:id="rId15"/>
    <p:sldId id="262" r:id="rId16"/>
    <p:sldId id="263" r:id="rId17"/>
    <p:sldId id="272" r:id="rId18"/>
    <p:sldId id="273" r:id="rId19"/>
    <p:sldId id="276" r:id="rId20"/>
    <p:sldId id="283" r:id="rId21"/>
    <p:sldId id="284" r:id="rId22"/>
    <p:sldId id="326" r:id="rId23"/>
    <p:sldId id="355"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1" r:id="rId38"/>
    <p:sldId id="342" r:id="rId39"/>
    <p:sldId id="343" r:id="rId40"/>
    <p:sldId id="344" r:id="rId41"/>
    <p:sldId id="345" r:id="rId42"/>
    <p:sldId id="346" r:id="rId43"/>
    <p:sldId id="347" r:id="rId44"/>
    <p:sldId id="348" r:id="rId45"/>
    <p:sldId id="349" r:id="rId46"/>
    <p:sldId id="353" r:id="rId47"/>
    <p:sldId id="357" r:id="rId48"/>
    <p:sldId id="358" r:id="rId49"/>
    <p:sldId id="359" r:id="rId50"/>
    <p:sldId id="377" r:id="rId51"/>
    <p:sldId id="360" r:id="rId52"/>
    <p:sldId id="361" r:id="rId53"/>
    <p:sldId id="362"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25"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Open Sans" panose="020B0604020202020204" charset="0"/>
      <p:regular r:id="rId74"/>
      <p:bold r:id="rId75"/>
      <p:italic r:id="rId76"/>
      <p:boldItalic r:id="rId77"/>
    </p:embeddedFont>
    <p:embeddedFont>
      <p:font typeface="Proxima Nova"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025" autoAdjust="0"/>
  </p:normalViewPr>
  <p:slideViewPr>
    <p:cSldViewPr snapToGrid="0" snapToObjects="1">
      <p:cViewPr varScale="1">
        <p:scale>
          <a:sx n="155" d="100"/>
          <a:sy n="155" d="100"/>
        </p:scale>
        <p:origin x="1685"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7.fntdata"/><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02016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06400" lvl="0" indent="-279400" rtl="0">
              <a:spcBef>
                <a:spcPts val="0"/>
              </a:spcBef>
              <a:buSzPct val="100000"/>
              <a:buChar char="●"/>
            </a:pPr>
            <a:r>
              <a:rPr lang="en-US" sz="1200" dirty="0"/>
              <a:t>I</a:t>
            </a:r>
            <a:r>
              <a:rPr lang="en" sz="1200" dirty="0"/>
              <a:t>nfrastructure perspective</a:t>
            </a:r>
          </a:p>
          <a:p>
            <a:pPr marL="863600" lvl="1" indent="-279400" rtl="0">
              <a:spcBef>
                <a:spcPts val="0"/>
              </a:spcBef>
              <a:buSzPct val="100000"/>
              <a:buChar char="●"/>
            </a:pPr>
            <a:r>
              <a:rPr lang="en" sz="1200" dirty="0"/>
              <a:t>containers rely on Linux operating system features </a:t>
            </a:r>
          </a:p>
          <a:p>
            <a:pPr marL="863600" lvl="1" indent="-279400" rtl="0">
              <a:spcBef>
                <a:spcPts val="0"/>
              </a:spcBef>
              <a:buSzPct val="100000"/>
              <a:buChar char="●"/>
            </a:pPr>
            <a:r>
              <a:rPr lang="en" sz="1200" dirty="0"/>
              <a:t>isolate slices of the underlying operating system. </a:t>
            </a:r>
          </a:p>
          <a:p>
            <a:pPr marL="863600" lvl="1" indent="-279400" rtl="0">
              <a:spcBef>
                <a:spcPts val="0"/>
              </a:spcBef>
              <a:buSzPct val="100000"/>
              <a:buChar char="●"/>
            </a:pPr>
            <a:r>
              <a:rPr lang="en-US" sz="1200" dirty="0"/>
              <a:t>H</a:t>
            </a:r>
            <a:r>
              <a:rPr lang="en" sz="1200" dirty="0"/>
              <a:t>as some libraries from Linux operating system inside it. </a:t>
            </a:r>
          </a:p>
          <a:p>
            <a:pPr marL="863600" lvl="1" indent="-279400" rtl="0">
              <a:spcBef>
                <a:spcPts val="0"/>
              </a:spcBef>
              <a:buSzPct val="100000"/>
              <a:buChar char="●"/>
            </a:pPr>
            <a:r>
              <a:rPr lang="en-US" sz="1200" dirty="0"/>
              <a:t>C</a:t>
            </a:r>
            <a:r>
              <a:rPr lang="en" sz="1200" dirty="0"/>
              <a:t>onsume less resources compared to virtual machines. </a:t>
            </a:r>
          </a:p>
          <a:p>
            <a:pPr marL="863600" lvl="1" indent="-279400" rtl="0">
              <a:spcBef>
                <a:spcPts val="0"/>
              </a:spcBef>
              <a:buSzPct val="100000"/>
              <a:buChar char="●"/>
            </a:pPr>
            <a:r>
              <a:rPr lang="en" sz="1200" dirty="0"/>
              <a:t>Pose complexities that need orchestration and management to be used effectively.</a:t>
            </a:r>
          </a:p>
          <a:p>
            <a:pPr marL="406400" lvl="0" indent="-279400" rtl="0">
              <a:spcBef>
                <a:spcPts val="0"/>
              </a:spcBef>
              <a:buSzPct val="100000"/>
              <a:buChar char="●"/>
            </a:pPr>
            <a:r>
              <a:rPr lang="en-US" sz="1200" dirty="0"/>
              <a:t>A</a:t>
            </a:r>
            <a:r>
              <a:rPr lang="en" sz="1200" dirty="0"/>
              <a:t>pplication perspective</a:t>
            </a:r>
          </a:p>
          <a:p>
            <a:pPr marL="863600" lvl="1" indent="-279400" rtl="0">
              <a:spcBef>
                <a:spcPts val="0"/>
              </a:spcBef>
              <a:buSzPct val="100000"/>
              <a:buChar char="●"/>
            </a:pPr>
            <a:r>
              <a:rPr lang="en" sz="1200" dirty="0"/>
              <a:t>way to package an enterprise application in a self-contained artifact. </a:t>
            </a:r>
          </a:p>
          <a:p>
            <a:pPr marL="863600" lvl="1" indent="-279400" rtl="0">
              <a:spcBef>
                <a:spcPts val="0"/>
              </a:spcBef>
              <a:buSzPct val="100000"/>
              <a:buChar char="●"/>
            </a:pPr>
            <a:r>
              <a:rPr lang="en" sz="1200" dirty="0"/>
              <a:t>Simple to share those apps across the organization. </a:t>
            </a:r>
          </a:p>
          <a:p>
            <a:pPr marL="863600" lvl="1" indent="-279400" rtl="0">
              <a:spcBef>
                <a:spcPts val="0"/>
              </a:spcBef>
              <a:buSzPct val="100000"/>
              <a:buChar char="●"/>
            </a:pPr>
            <a:r>
              <a:rPr lang="en" sz="1200" dirty="0"/>
              <a:t>Developers have full control over the content of a container</a:t>
            </a:r>
          </a:p>
        </p:txBody>
      </p:sp>
      <p:sp>
        <p:nvSpPr>
          <p:cNvPr id="291" name="Shape 291"/>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IT Operations controls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hardware, virtualization layer, operating system and make sure they are patched, secure and managed in accordance to their best practises.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know how to run containers effectively on top of that infrastructure to maximise utilisation. </a:t>
            </a:r>
          </a:p>
          <a:p>
            <a:pPr marL="457200" lvl="0" indent="-304800" rtl="0">
              <a:spcBef>
                <a:spcPts val="600"/>
              </a:spcBef>
              <a:buClr>
                <a:schemeClr val="dk1"/>
              </a:buClr>
              <a:buSzPct val="100000"/>
              <a:buFont typeface="Arial" panose="020B0604020202020204" pitchFamily="34" charset="0"/>
              <a:buChar char="•"/>
            </a:pPr>
            <a:r>
              <a:rPr lang="en" sz="1200" dirty="0">
                <a:solidFill>
                  <a:schemeClr val="dk1"/>
                </a:solidFill>
              </a:rPr>
              <a:t>Developers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control the application, frameworks and libraries used in the application and package that as a container which is deliver</a:t>
            </a:r>
            <a:r>
              <a:rPr lang="en-US" sz="1200" dirty="0" err="1">
                <a:solidFill>
                  <a:schemeClr val="dk1"/>
                </a:solidFill>
              </a:rPr>
              <a:t>ed</a:t>
            </a:r>
            <a:r>
              <a:rPr lang="en" sz="1200" dirty="0">
                <a:solidFill>
                  <a:schemeClr val="dk1"/>
                </a:solidFill>
              </a:rPr>
              <a:t> to IT Operations. </a:t>
            </a:r>
          </a:p>
          <a:p>
            <a:pPr marL="914400" lvl="1" indent="-304800" rtl="0">
              <a:spcBef>
                <a:spcPts val="600"/>
              </a:spcBef>
              <a:buClr>
                <a:schemeClr val="dk1"/>
              </a:buClr>
              <a:buSzPct val="100000"/>
              <a:buFont typeface="Arial" panose="020B0604020202020204" pitchFamily="34" charset="0"/>
              <a:buChar char="•"/>
            </a:pPr>
            <a:r>
              <a:rPr lang="en" sz="1200" dirty="0">
                <a:solidFill>
                  <a:schemeClr val="dk1"/>
                </a:solidFill>
              </a:rPr>
              <a:t>mitigates the traditional friction between the two teams in the software delivery process.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The promise of containers is that everybody’s needs are fulfilled</a:t>
            </a:r>
          </a:p>
          <a:p>
            <a:pPr marL="457200" lvl="0" indent="-304800" rtl="0">
              <a:spcBef>
                <a:spcPts val="600"/>
              </a:spcBef>
              <a:buClr>
                <a:schemeClr val="dk1"/>
              </a:buClr>
              <a:buSzPct val="100000"/>
              <a:buChar char="●"/>
            </a:pPr>
            <a:r>
              <a:rPr lang="en" sz="1200" dirty="0">
                <a:solidFill>
                  <a:schemeClr val="dk1"/>
                </a:solidFill>
              </a:rPr>
              <a:t>teams can work together in better ways than previously they were able to.</a:t>
            </a:r>
          </a:p>
          <a:p>
            <a:pPr marL="152400" lvl="0" indent="0" rtl="0">
              <a:spcBef>
                <a:spcPts val="600"/>
              </a:spcBef>
              <a:buClr>
                <a:schemeClr val="dk1"/>
              </a:buClr>
              <a:buSzPct val="100000"/>
              <a:buNone/>
            </a:pPr>
            <a:endParaRPr lang="en" sz="1200" dirty="0">
              <a:solidFill>
                <a:schemeClr val="dk1"/>
              </a:solidFill>
            </a:endParaRPr>
          </a:p>
          <a:p>
            <a:pPr marL="457200" lvl="0" indent="-304800" rtl="0">
              <a:spcBef>
                <a:spcPts val="600"/>
              </a:spcBef>
              <a:buClr>
                <a:schemeClr val="dk1"/>
              </a:buClr>
              <a:buSzPct val="100000"/>
              <a:buChar char="●"/>
            </a:pPr>
            <a:r>
              <a:rPr lang="en" sz="1200" dirty="0">
                <a:solidFill>
                  <a:schemeClr val="dk1"/>
                </a:solidFill>
              </a:rPr>
              <a:t>In the eyes of many inside the organization, containers come to the rescue as the common language between Developers and IT Operations. </a:t>
            </a:r>
          </a:p>
          <a:p>
            <a:pPr marL="457200" lvl="0" indent="-304800" rtl="0">
              <a:spcBef>
                <a:spcPts val="600"/>
              </a:spcBef>
              <a:buClr>
                <a:schemeClr val="dk1"/>
              </a:buClr>
              <a:buSzPct val="100000"/>
              <a:buChar char="●"/>
            </a:pPr>
            <a:r>
              <a:rPr lang="en" sz="1200" dirty="0">
                <a:solidFill>
                  <a:schemeClr val="dk1"/>
                </a:solidFill>
              </a:rPr>
              <a:t>Containers can drive a revolutionary change into how these two sides of an IT organization work together;</a:t>
            </a:r>
          </a:p>
          <a:p>
            <a:pPr marL="457200" lvl="0" indent="-304800" rtl="0">
              <a:spcBef>
                <a:spcPts val="600"/>
              </a:spcBef>
              <a:buClr>
                <a:schemeClr val="dk1"/>
              </a:buClr>
              <a:buSzPct val="100000"/>
              <a:buChar char="●"/>
            </a:pPr>
            <a:r>
              <a:rPr lang="en" sz="1200" dirty="0">
                <a:solidFill>
                  <a:schemeClr val="dk1"/>
                </a:solidFill>
              </a:rPr>
              <a:t>allow developers and the line of business to own their applications in the form of containers that then can be deployed, maintained, and operated on top of infrastructure that the Ops team provides, without compromising security or compliance.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0" y="69373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6360" y="4342534"/>
            <a:ext cx="5485200" cy="4114500"/>
          </a:xfrm>
          <a:prstGeom prst="rect">
            <a:avLst/>
          </a:prstGeom>
          <a:noFill/>
          <a:ln>
            <a:noFill/>
          </a:ln>
        </p:spPr>
        <p:txBody>
          <a:bodyPr lIns="81475" tIns="81475" rIns="81475" bIns="81475" anchor="ctr" anchorCtr="0">
            <a:noAutofit/>
          </a:bodyPr>
          <a:lstStyle/>
          <a:p>
            <a:pPr marL="457200" lvl="0" indent="-304800" rtl="0">
              <a:spcBef>
                <a:spcPts val="0"/>
              </a:spcBef>
              <a:buSzPct val="100000"/>
              <a:buChar char="●"/>
            </a:pPr>
            <a:r>
              <a:rPr lang="en" sz="1200"/>
              <a:t>Although building and running single containers on a host is fairly simple, build and running multi-container application across multiple infrastructure requires more than just containers.</a:t>
            </a:r>
          </a:p>
        </p:txBody>
      </p:sp>
      <p:sp>
        <p:nvSpPr>
          <p:cNvPr id="484" name="Shape 484"/>
          <p:cNvSpPr txBox="1">
            <a:spLocks noGrp="1"/>
          </p:cNvSpPr>
          <p:nvPr>
            <p:ph type="sldNum" idx="12"/>
          </p:nvPr>
        </p:nvSpPr>
        <p:spPr>
          <a:xfrm>
            <a:off x="3881437" y="8686512"/>
            <a:ext cx="2976599" cy="457500"/>
          </a:xfrm>
          <a:prstGeom prst="rect">
            <a:avLst/>
          </a:prstGeom>
          <a:noFill/>
          <a:ln>
            <a:noFill/>
          </a:ln>
        </p:spPr>
        <p:txBody>
          <a:bodyPr lIns="81475" tIns="81475" rIns="81475" bIns="81475" anchor="ctr" anchorCtr="0">
            <a:noAutofit/>
          </a:bodyPr>
          <a:lstStyle/>
          <a:p>
            <a:pPr lvl="0" rtl="0">
              <a:spcBef>
                <a:spcPts val="0"/>
              </a:spcBef>
              <a:buClr>
                <a:srgbClr val="000000"/>
              </a:buClr>
              <a:buSzPct val="25000"/>
              <a:buFont typeface="Arial"/>
              <a:buNone/>
            </a:pPr>
            <a:r>
              <a:rPr lang="en" sz="1200"/>
              <a:t>&lt;number&gt;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Kubernetes automates deployments of containers across the hosts </a:t>
            </a:r>
          </a:p>
          <a:p>
            <a:pPr marL="457200" lvl="0" indent="-228600" rtl="0">
              <a:spcBef>
                <a:spcPts val="0"/>
              </a:spcBef>
              <a:buFont typeface="Arial" panose="020B0604020202020204" pitchFamily="34" charset="0"/>
              <a:buChar char="•"/>
            </a:pPr>
            <a:endParaRPr lang="en" dirty="0"/>
          </a:p>
          <a:p>
            <a:pPr marL="457200" lvl="0" indent="-228600" rtl="0">
              <a:spcBef>
                <a:spcPts val="0"/>
              </a:spcBef>
              <a:buFont typeface="Arial" panose="020B0604020202020204" pitchFamily="34" charset="0"/>
              <a:buChar char="•"/>
            </a:pPr>
            <a:r>
              <a:rPr lang="en" dirty="0"/>
              <a:t>Kubernetes</a:t>
            </a:r>
          </a:p>
          <a:p>
            <a:pPr marL="914400" lvl="1" indent="-228600" rtl="0">
              <a:spcBef>
                <a:spcPts val="0"/>
              </a:spcBef>
              <a:buFont typeface="Arial" panose="020B0604020202020204" pitchFamily="34" charset="0"/>
              <a:buChar char="•"/>
            </a:pPr>
            <a:r>
              <a:rPr lang="en" dirty="0"/>
              <a:t>open-source orchestration framework</a:t>
            </a:r>
          </a:p>
          <a:p>
            <a:pPr marL="914400" lvl="1" indent="-228600" rtl="0">
              <a:spcBef>
                <a:spcPts val="0"/>
              </a:spcBef>
              <a:buFont typeface="Arial" panose="020B0604020202020204" pitchFamily="34" charset="0"/>
              <a:buChar char="•"/>
            </a:pPr>
            <a:r>
              <a:rPr lang="en" dirty="0"/>
              <a:t>developed by Google </a:t>
            </a:r>
          </a:p>
          <a:p>
            <a:pPr marL="914400" marR="0" lvl="1"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manag</a:t>
            </a:r>
            <a:r>
              <a:rPr lang="en-US" dirty="0"/>
              <a:t>e</a:t>
            </a:r>
            <a:r>
              <a:rPr lang="en" dirty="0"/>
              <a:t> the containers lifecycle, health, scaling, authentication, discovery and persistence.</a:t>
            </a:r>
          </a:p>
          <a:p>
            <a:pPr marL="914400" lvl="1" indent="-228600" rtl="0">
              <a:spcBef>
                <a:spcPts val="0"/>
              </a:spcBef>
              <a:buFont typeface="Arial" panose="020B0604020202020204" pitchFamily="34" charset="0"/>
              <a:buChar char="•"/>
            </a:pPr>
            <a:r>
              <a:rPr lang="en" dirty="0"/>
              <a:t>15+ years of experience</a:t>
            </a:r>
          </a:p>
          <a:p>
            <a:pPr marL="914400" lvl="1" indent="-228600" rtl="0">
              <a:spcBef>
                <a:spcPts val="0"/>
              </a:spcBef>
              <a:buFont typeface="Arial" panose="020B0604020202020204" pitchFamily="34" charset="0"/>
              <a:buChar char="•"/>
            </a:pPr>
            <a:r>
              <a:rPr lang="en" dirty="0"/>
              <a:t>Red Hat along with Google is the top contributor to the Kubernetes project.</a:t>
            </a:r>
          </a:p>
          <a:p>
            <a:pPr lvl="0" rtl="0">
              <a:spcBef>
                <a:spcPts val="0"/>
              </a:spcBef>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2" name="Shape 5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Community and vendor interest in Kubernetes is huge in the container market and many vendors have adopted Kubernetes within their platforms, sometimes at cost of replacing their own proprietary orchestration, as the standard container orchestration framework.</a:t>
            </a:r>
          </a:p>
          <a:p>
            <a:pPr marL="457200" lvl="0" indent="-304800" rtl="0">
              <a:spcBef>
                <a:spcPts val="0"/>
              </a:spcBef>
              <a:buSzPct val="100000"/>
            </a:pPr>
            <a:r>
              <a:rPr lang="en" sz="1200"/>
              <a:t>Platforms</a:t>
            </a:r>
          </a:p>
          <a:p>
            <a:pPr marL="914400" lvl="1" indent="-304800" rtl="0">
              <a:spcBef>
                <a:spcPts val="0"/>
              </a:spcBef>
              <a:buSzPct val="100000"/>
            </a:pPr>
            <a:r>
              <a:rPr lang="en" sz="1200"/>
              <a:t>Google: Container Engine</a:t>
            </a:r>
          </a:p>
          <a:p>
            <a:pPr marL="914400" lvl="1" indent="-304800" rtl="0">
              <a:spcBef>
                <a:spcPts val="0"/>
              </a:spcBef>
              <a:buSzPct val="100000"/>
            </a:pPr>
            <a:r>
              <a:rPr lang="en" sz="1200"/>
              <a:t>Red Hat: OpenShift</a:t>
            </a:r>
          </a:p>
          <a:p>
            <a:pPr marL="914400" lvl="1" indent="-304800" rtl="0">
              <a:spcBef>
                <a:spcPts val="0"/>
              </a:spcBef>
              <a:buSzPct val="100000"/>
            </a:pPr>
            <a:r>
              <a:rPr lang="en" sz="1200"/>
              <a:t>Engine Yard: Deis</a:t>
            </a:r>
          </a:p>
          <a:p>
            <a:pPr marL="914400" lvl="1" indent="-304800" rtl="0">
              <a:spcBef>
                <a:spcPts val="0"/>
              </a:spcBef>
              <a:buSzPct val="100000"/>
            </a:pPr>
            <a:r>
              <a:rPr lang="en" sz="1200"/>
              <a:t>Intel: OpenStack on Kubernetes</a:t>
            </a:r>
          </a:p>
          <a:p>
            <a:pPr marL="914400" lvl="1" indent="-304800" rtl="0">
              <a:spcBef>
                <a:spcPts val="0"/>
              </a:spcBef>
              <a:buSzPct val="100000"/>
            </a:pPr>
            <a:r>
              <a:rPr lang="en" sz="1200"/>
              <a:t>Apprenda: Apprenda</a:t>
            </a:r>
          </a:p>
          <a:p>
            <a:pPr marL="914400" lvl="1" indent="-304800" rtl="0">
              <a:spcBef>
                <a:spcPts val="0"/>
              </a:spcBef>
              <a:buSzPct val="100000"/>
            </a:pPr>
            <a:r>
              <a:rPr lang="en" sz="1200"/>
              <a:t>Apcera: Apcera</a:t>
            </a:r>
          </a:p>
          <a:p>
            <a:pPr marL="914400" lvl="1" indent="-304800" rtl="0">
              <a:spcBef>
                <a:spcPts val="0"/>
              </a:spcBef>
              <a:buSzPct val="100000"/>
            </a:pPr>
            <a:r>
              <a:rPr lang="en" sz="1200"/>
              <a:t>VMware: Photon Platform</a:t>
            </a:r>
          </a:p>
          <a:p>
            <a:pPr marL="914400" lvl="1" indent="-304800" rtl="0">
              <a:spcBef>
                <a:spcPts val="0"/>
              </a:spcBef>
              <a:buSzPct val="100000"/>
            </a:pPr>
            <a:r>
              <a:rPr lang="en" sz="1200"/>
              <a:t>Walmart: OneOps</a:t>
            </a:r>
          </a:p>
          <a:p>
            <a:pPr marL="914400" lvl="1" indent="-304800" rtl="0">
              <a:spcBef>
                <a:spcPts val="0"/>
              </a:spcBef>
              <a:buSzPct val="100000"/>
            </a:pPr>
            <a:r>
              <a:rPr lang="en" sz="1200"/>
              <a:t>Canonical: Kubernetes</a:t>
            </a:r>
          </a:p>
          <a:p>
            <a:pPr marL="914400" lvl="1" indent="-304800" rtl="0">
              <a:spcBef>
                <a:spcPts val="0"/>
              </a:spcBef>
              <a:buSzPct val="100000"/>
            </a:pPr>
            <a:r>
              <a:rPr lang="en" sz="1200"/>
              <a:t>CoreOS: Tectonic</a:t>
            </a:r>
          </a:p>
          <a:p>
            <a:pPr marL="914400" lvl="1" indent="-304800" rtl="0">
              <a:spcBef>
                <a:spcPts val="0"/>
              </a:spcBef>
              <a:buSzPct val="100000"/>
            </a:pPr>
            <a:r>
              <a:rPr lang="en" sz="1200"/>
              <a:t>Rancher: Rancher</a:t>
            </a:r>
          </a:p>
          <a:p>
            <a:pPr marL="914400" lvl="1" indent="-304800" rtl="0">
              <a:spcBef>
                <a:spcPts val="0"/>
              </a:spcBef>
              <a:buSzPct val="100000"/>
            </a:pPr>
            <a:r>
              <a:rPr lang="en" sz="1200"/>
              <a:t>Mesosphere: Enterprise DC/OS</a:t>
            </a:r>
          </a:p>
          <a:p>
            <a:pPr marL="914400" lvl="1" indent="-304800" rtl="0">
              <a:spcBef>
                <a:spcPts val="0"/>
              </a:spcBef>
              <a:buSzPct val="100000"/>
            </a:pPr>
            <a:r>
              <a:rPr lang="en" sz="1200"/>
              <a:t>Huawei: Cloud Container Engine</a:t>
            </a:r>
          </a:p>
          <a:p>
            <a:pPr marL="914400" lvl="1" indent="-304800">
              <a:spcBef>
                <a:spcPts val="0"/>
              </a:spcBef>
              <a:buSzPct val="100000"/>
            </a:pPr>
            <a:r>
              <a:rPr lang="en" sz="1200"/>
              <a:t>Microsoft: Azure Container Service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0"/>
              </a:spcBef>
              <a:buSzPct val="100000"/>
            </a:pPr>
            <a:r>
              <a:rPr lang="en" sz="1200"/>
              <a:t>Even that still is not enough. There are more capabilities needed to successfully taking these containers to production.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buFont typeface="Arial" panose="020B0604020202020204" pitchFamily="34" charset="0"/>
              <a:buChar char="•"/>
            </a:pPr>
            <a:r>
              <a:rPr lang="en" sz="1200" dirty="0"/>
              <a:t>OpenShift is Red Hat’s container platform based on docker and Kubernetes that brings in all the pieces </a:t>
            </a:r>
            <a:r>
              <a:rPr lang="en-US" sz="1200" dirty="0"/>
              <a:t>together</a:t>
            </a:r>
            <a:r>
              <a:rPr lang="en" sz="1200" dirty="0"/>
              <a:t> </a:t>
            </a:r>
          </a:p>
          <a:p>
            <a:pPr marL="914400" lvl="1" indent="-304800" rtl="0">
              <a:spcBef>
                <a:spcPts val="0"/>
              </a:spcBef>
              <a:buSzPct val="100000"/>
              <a:buFont typeface="Arial" panose="020B0604020202020204" pitchFamily="34" charset="0"/>
              <a:buChar char="•"/>
            </a:pPr>
            <a:r>
              <a:rPr lang="en" sz="1200" dirty="0"/>
              <a:t>leading enterprise distribution of Kubernetes </a:t>
            </a:r>
          </a:p>
          <a:p>
            <a:pPr marL="914400" lvl="1" indent="-304800" rtl="0">
              <a:spcBef>
                <a:spcPts val="0"/>
              </a:spcBef>
              <a:buSzPct val="100000"/>
              <a:buFont typeface="Arial" panose="020B0604020202020204" pitchFamily="34" charset="0"/>
              <a:buChar char="•"/>
            </a:pPr>
            <a:r>
              <a:rPr lang="en" sz="1200" dirty="0"/>
              <a:t>optimized for continuous application development and multi-tenant deployment. </a:t>
            </a:r>
          </a:p>
          <a:p>
            <a:pPr marL="914400" lvl="1" indent="-304800" rtl="0">
              <a:spcBef>
                <a:spcPts val="0"/>
              </a:spcBef>
              <a:buSzPct val="100000"/>
              <a:buFont typeface="Arial" panose="020B0604020202020204" pitchFamily="34" charset="0"/>
              <a:buChar char="•"/>
            </a:pPr>
            <a:r>
              <a:rPr lang="en" sz="1200" dirty="0"/>
              <a:t>adds developer and operational centric tools to enable rapid application development</a:t>
            </a:r>
          </a:p>
          <a:p>
            <a:pPr marL="914400" lvl="1" indent="-304800" rtl="0">
              <a:spcBef>
                <a:spcPts val="0"/>
              </a:spcBef>
              <a:buSzPct val="100000"/>
              <a:buFont typeface="Arial" panose="020B0604020202020204" pitchFamily="34" charset="0"/>
              <a:buChar char="•"/>
            </a:pPr>
            <a:r>
              <a:rPr lang="en-US" sz="1200" dirty="0"/>
              <a:t>Provides </a:t>
            </a:r>
            <a:r>
              <a:rPr lang="en" sz="1200" dirty="0"/>
              <a:t>easy deployment and scaling</a:t>
            </a:r>
          </a:p>
          <a:p>
            <a:pPr marL="457200" lvl="0" indent="-304800" rtl="0">
              <a:spcBef>
                <a:spcPts val="0"/>
              </a:spcBef>
              <a:buSzPct val="100000"/>
              <a:buFont typeface="Arial" panose="020B0604020202020204" pitchFamily="34" charset="0"/>
              <a:buChar char="•"/>
            </a:pPr>
            <a:r>
              <a:rPr lang="en" sz="1200" dirty="0"/>
              <a:t>Red Hat is a leading contributor to the docker and Kubernetes projects.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79085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423136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650863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11367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041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074431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766322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193822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194487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23269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42150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022759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0018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4746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356032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3832261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918088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29472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908617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1247801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385278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28771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41017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314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154349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endParaRPr lang="en" sz="1200" dirty="0">
              <a:solidFill>
                <a:schemeClr val="dk1"/>
              </a:solidFill>
            </a:endParaRPr>
          </a:p>
        </p:txBody>
      </p:sp>
    </p:spTree>
    <p:extLst>
      <p:ext uri="{BB962C8B-B14F-4D97-AF65-F5344CB8AC3E}">
        <p14:creationId xmlns:p14="http://schemas.microsoft.com/office/powerpoint/2010/main" val="2846813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US" sz="1200" dirty="0">
                <a:solidFill>
                  <a:schemeClr val="dk1"/>
                </a:solidFill>
              </a:rPr>
              <a:t>The information previously conveyed in the Roadshow material may not be accurate.  </a:t>
            </a:r>
          </a:p>
          <a:p>
            <a:pPr marL="457200" lvl="0" indent="-304800" rtl="0">
              <a:spcBef>
                <a:spcPts val="600"/>
              </a:spcBef>
              <a:buClr>
                <a:schemeClr val="dk1"/>
              </a:buClr>
              <a:buSzPct val="100000"/>
              <a:buChar char="●"/>
            </a:pPr>
            <a:r>
              <a:rPr lang="en-US" sz="1200" dirty="0">
                <a:solidFill>
                  <a:schemeClr val="dk1"/>
                </a:solidFill>
              </a:rPr>
              <a:t>If attendees have previously installed the Client Tools then they will need to remove the old tool and install the latest version.</a:t>
            </a:r>
          </a:p>
          <a:p>
            <a:pPr marL="457200" lvl="0" indent="-304800" rtl="0">
              <a:spcBef>
                <a:spcPts val="600"/>
              </a:spcBef>
              <a:buClr>
                <a:schemeClr val="dk1"/>
              </a:buClr>
              <a:buSzPct val="100000"/>
              <a:buChar char="●"/>
            </a:pPr>
            <a:r>
              <a:rPr lang="en-US" sz="1200" dirty="0">
                <a:solidFill>
                  <a:schemeClr val="dk1"/>
                </a:solidFill>
              </a:rPr>
              <a:t>The instructions convey how to do this</a:t>
            </a:r>
            <a:endParaRPr lang="en" sz="1200" dirty="0">
              <a:solidFill>
                <a:schemeClr val="dk1"/>
              </a:solidFill>
            </a:endParaRPr>
          </a:p>
        </p:txBody>
      </p:sp>
    </p:spTree>
    <p:extLst>
      <p:ext uri="{BB962C8B-B14F-4D97-AF65-F5344CB8AC3E}">
        <p14:creationId xmlns:p14="http://schemas.microsoft.com/office/powerpoint/2010/main" val="2095085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Click on the Link to access the latest CLI tools used for this workshop.</a:t>
            </a:r>
          </a:p>
        </p:txBody>
      </p:sp>
    </p:spTree>
    <p:extLst>
      <p:ext uri="{BB962C8B-B14F-4D97-AF65-F5344CB8AC3E}">
        <p14:creationId xmlns:p14="http://schemas.microsoft.com/office/powerpoint/2010/main" val="26883933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Step 1: creates a new project in your </a:t>
            </a:r>
            <a:r>
              <a:rPr lang="en-US" dirty="0" err="1"/>
              <a:t>Openshift</a:t>
            </a:r>
            <a:r>
              <a:rPr lang="en-US" dirty="0"/>
              <a:t> environment.</a:t>
            </a:r>
          </a:p>
          <a:p>
            <a:endParaRPr lang="en-US" dirty="0"/>
          </a:p>
          <a:p>
            <a:r>
              <a:rPr lang="en-US" dirty="0"/>
              <a:t>Step 2: creates an application from an existing Docker Image.  The Image is pulled from the </a:t>
            </a:r>
            <a:r>
              <a:rPr lang="en-US" dirty="0" err="1"/>
              <a:t>DockerHub</a:t>
            </a:r>
            <a:r>
              <a:rPr lang="en-US" dirty="0"/>
              <a:t>.</a:t>
            </a:r>
          </a:p>
        </p:txBody>
      </p:sp>
    </p:spTree>
    <p:extLst>
      <p:ext uri="{BB962C8B-B14F-4D97-AF65-F5344CB8AC3E}">
        <p14:creationId xmlns:p14="http://schemas.microsoft.com/office/powerpoint/2010/main" val="3484844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multiple ways to create an application.</a:t>
            </a:r>
          </a:p>
          <a:p>
            <a:r>
              <a:rPr lang="en-US" dirty="0"/>
              <a:t>Examples include:</a:t>
            </a:r>
          </a:p>
          <a:p>
            <a:pPr marL="228600" indent="-228600">
              <a:buAutoNum type="arabicPeriod"/>
            </a:pPr>
            <a:r>
              <a:rPr lang="en-US" dirty="0"/>
              <a:t>Create application based on image from Docker Hub</a:t>
            </a:r>
          </a:p>
          <a:p>
            <a:pPr marL="228600" indent="-228600">
              <a:buAutoNum type="arabicPeriod"/>
            </a:pPr>
            <a:r>
              <a:rPr lang="en-US" dirty="0"/>
              <a:t>Create application based on image from private registry</a:t>
            </a:r>
          </a:p>
          <a:p>
            <a:pPr marL="228600" indent="-228600">
              <a:buAutoNum type="arabicPeriod"/>
            </a:pPr>
            <a:r>
              <a:rPr lang="en-US" dirty="0"/>
              <a:t>Create application based on source code in repository</a:t>
            </a:r>
          </a:p>
        </p:txBody>
      </p:sp>
    </p:spTree>
    <p:extLst>
      <p:ext uri="{BB962C8B-B14F-4D97-AF65-F5344CB8AC3E}">
        <p14:creationId xmlns:p14="http://schemas.microsoft.com/office/powerpoint/2010/main" val="2050608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Applications can be added to </a:t>
            </a:r>
            <a:r>
              <a:rPr lang="en-US" dirty="0" err="1"/>
              <a:t>Openshift</a:t>
            </a:r>
            <a:r>
              <a:rPr lang="en-US" dirty="0"/>
              <a:t> by using an existing Dockerfile containing instructions on how to build the image.</a:t>
            </a:r>
          </a:p>
          <a:p>
            <a:endParaRPr lang="en-US" dirty="0"/>
          </a:p>
          <a:p>
            <a:r>
              <a:rPr lang="en-US" dirty="0"/>
              <a:t>In the Dockerfile above you can see where Docker pulls the initial image from “registry.access.redhat.com/rhel7”.  This will create the base image containing the RHEL 7 operating system.</a:t>
            </a:r>
          </a:p>
          <a:p>
            <a:endParaRPr lang="en-US" dirty="0"/>
          </a:p>
          <a:p>
            <a:r>
              <a:rPr lang="en-US" dirty="0"/>
              <a:t>Line 3 shows where a file, init.sh, is added to the image</a:t>
            </a:r>
          </a:p>
          <a:p>
            <a:r>
              <a:rPr lang="en-US" dirty="0"/>
              <a:t>Line 4 enables a repository and adds several modules</a:t>
            </a:r>
          </a:p>
          <a:p>
            <a:r>
              <a:rPr lang="en-US" dirty="0"/>
              <a:t>.</a:t>
            </a:r>
          </a:p>
          <a:p>
            <a:r>
              <a:rPr lang="en-US" dirty="0"/>
              <a:t>.</a:t>
            </a:r>
          </a:p>
          <a:p>
            <a:r>
              <a:rPr lang="en-US" dirty="0"/>
              <a:t>Line 8 starts the image by processing he init.sh shell script</a:t>
            </a:r>
          </a:p>
        </p:txBody>
      </p:sp>
    </p:spTree>
    <p:extLst>
      <p:ext uri="{BB962C8B-B14F-4D97-AF65-F5344CB8AC3E}">
        <p14:creationId xmlns:p14="http://schemas.microsoft.com/office/powerpoint/2010/main" val="422431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201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1628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Shape 1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1" name="Shape 1171"/>
          <p:cNvSpPr txBox="1">
            <a:spLocks noGrp="1"/>
          </p:cNvSpPr>
          <p:nvPr>
            <p:ph type="body" idx="1"/>
          </p:nvPr>
        </p:nvSpPr>
        <p:spPr>
          <a:xfrm>
            <a:off x="685800" y="4343400"/>
            <a:ext cx="5486400" cy="4114800"/>
          </a:xfrm>
          <a:prstGeom prst="rect">
            <a:avLst/>
          </a:prstGeom>
        </p:spPr>
        <p:txBody>
          <a:bodyPr lIns="91450" tIns="91450" rIns="91450" bIns="91450" anchor="t" anchorCtr="0">
            <a:noAutofit/>
          </a:bodyPr>
          <a:lstStyle/>
          <a:p>
            <a:pPr lvl="0" rtl="0">
              <a:spcBef>
                <a:spcPts val="0"/>
              </a:spcBef>
              <a:buNone/>
            </a:pPr>
            <a:endParaRPr sz="1400"/>
          </a:p>
        </p:txBody>
      </p:sp>
    </p:spTree>
    <p:extLst>
      <p:ext uri="{BB962C8B-B14F-4D97-AF65-F5344CB8AC3E}">
        <p14:creationId xmlns:p14="http://schemas.microsoft.com/office/powerpoint/2010/main" val="3303087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671778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 sz="1200" dirty="0">
                <a:solidFill>
                  <a:schemeClr val="dk1"/>
                </a:solidFill>
              </a:rPr>
              <a:t>Developers have different motivations and concerns than the IT Operations. </a:t>
            </a:r>
          </a:p>
          <a:p>
            <a:pPr marL="457200" lvl="0" indent="-304800">
              <a:spcBef>
                <a:spcPts val="600"/>
              </a:spcBef>
              <a:buClr>
                <a:schemeClr val="dk1"/>
              </a:buClr>
              <a:buSzPct val="100000"/>
              <a:buChar char="●"/>
            </a:pPr>
            <a:r>
              <a:rPr lang="en" sz="1200" dirty="0">
                <a:solidFill>
                  <a:schemeClr val="dk1"/>
                </a:solidFill>
              </a:rPr>
              <a:t>Developer's job is to deliver a </a:t>
            </a:r>
            <a:r>
              <a:rPr lang="en-US" sz="1200" dirty="0">
                <a:solidFill>
                  <a:schemeClr val="dk1"/>
                </a:solidFill>
              </a:rPr>
              <a:t>code</a:t>
            </a:r>
          </a:p>
          <a:p>
            <a:pPr marL="457200" lvl="0" indent="-304800">
              <a:spcBef>
                <a:spcPts val="600"/>
              </a:spcBef>
              <a:buClr>
                <a:schemeClr val="dk1"/>
              </a:buClr>
              <a:buSzPct val="100000"/>
              <a:buChar char="●"/>
            </a:pPr>
            <a:r>
              <a:rPr lang="en" sz="1200" dirty="0">
                <a:solidFill>
                  <a:schemeClr val="dk1"/>
                </a:solidFill>
              </a:rPr>
              <a:t>IT Operations’ job is to bring stability </a:t>
            </a:r>
          </a:p>
          <a:p>
            <a:pPr marL="457200" lvl="0" indent="-304800">
              <a:spcBef>
                <a:spcPts val="600"/>
              </a:spcBef>
              <a:buClr>
                <a:schemeClr val="dk1"/>
              </a:buClr>
              <a:buSzPct val="100000"/>
              <a:buChar char="●"/>
            </a:pPr>
            <a:r>
              <a:rPr lang="en" sz="1200" dirty="0">
                <a:solidFill>
                  <a:schemeClr val="dk1"/>
                </a:solidFill>
              </a:rPr>
              <a:t>Environment predictability</a:t>
            </a:r>
          </a:p>
          <a:p>
            <a:pPr marL="457200" lvl="0" indent="-304800">
              <a:spcBef>
                <a:spcPts val="600"/>
              </a:spcBef>
              <a:buClr>
                <a:schemeClr val="dk1"/>
              </a:buClr>
              <a:buSzPct val="100000"/>
              <a:buChar char="●"/>
            </a:pPr>
            <a:r>
              <a:rPr lang="en" sz="1200" dirty="0">
                <a:solidFill>
                  <a:schemeClr val="dk1"/>
                </a:solidFill>
              </a:rPr>
              <a:t>As a result, applications are designed and developed in accordance to Developers mindset and Operations requirements are layered over it at later stages of delivery, leading to frustrating frictions specially in the end of each delivery cycle. </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spcBef>
                <a:spcPts val="600"/>
              </a:spcBef>
              <a:buClr>
                <a:schemeClr val="dk1"/>
              </a:buClr>
              <a:buSzPct val="100000"/>
              <a:buChar char="●"/>
            </a:pPr>
            <a:r>
              <a:rPr lang="en-US" sz="1200" dirty="0">
                <a:solidFill>
                  <a:schemeClr val="dk1"/>
                </a:solidFill>
              </a:rPr>
              <a:t>D</a:t>
            </a:r>
            <a:r>
              <a:rPr lang="en" sz="1200" dirty="0">
                <a:solidFill>
                  <a:schemeClr val="dk1"/>
                </a:solidFill>
              </a:rPr>
              <a:t>elivering an application into production is a non-trivial task </a:t>
            </a:r>
          </a:p>
          <a:p>
            <a:pPr marL="457200" lvl="0" indent="-304800">
              <a:spcBef>
                <a:spcPts val="600"/>
              </a:spcBef>
              <a:buClr>
                <a:schemeClr val="dk1"/>
              </a:buClr>
              <a:buSzPct val="100000"/>
              <a:buChar char="●"/>
            </a:pPr>
            <a:r>
              <a:rPr lang="en" sz="1200" dirty="0">
                <a:solidFill>
                  <a:schemeClr val="dk1"/>
                </a:solidFill>
              </a:rPr>
              <a:t>lots of friction and many back-and-forth cycles between Developers and IT Operations. </a:t>
            </a:r>
          </a:p>
          <a:p>
            <a:pPr marL="457200" lvl="0" indent="-304800">
              <a:spcBef>
                <a:spcPts val="600"/>
              </a:spcBef>
              <a:buClr>
                <a:schemeClr val="dk1"/>
              </a:buClr>
              <a:buSzPct val="100000"/>
              <a:buChar char="●"/>
            </a:pPr>
            <a:r>
              <a:rPr lang="en" sz="1200" dirty="0">
                <a:solidFill>
                  <a:schemeClr val="dk1"/>
                </a:solidFill>
              </a:rPr>
              <a:t>Painful deployments leads poor quality of the delivered service </a:t>
            </a:r>
          </a:p>
          <a:p>
            <a:pPr marL="457200" lvl="0" indent="-304800">
              <a:spcBef>
                <a:spcPts val="600"/>
              </a:spcBef>
              <a:buClr>
                <a:schemeClr val="dk1"/>
              </a:buClr>
              <a:buSzPct val="100000"/>
              <a:buChar char="●"/>
            </a:pPr>
            <a:r>
              <a:rPr lang="en" sz="1200" dirty="0">
                <a:solidFill>
                  <a:schemeClr val="dk1"/>
                </a:solidFill>
              </a:rPr>
              <a:t>Tendency to avoid the pain by deploying to production as seldom as possible. </a:t>
            </a:r>
          </a:p>
          <a:p>
            <a:pPr marL="457200" lvl="0" indent="-304800">
              <a:spcBef>
                <a:spcPts val="600"/>
              </a:spcBef>
              <a:buClr>
                <a:schemeClr val="dk1"/>
              </a:buClr>
              <a:buSzPct val="100000"/>
              <a:buChar char="●"/>
            </a:pPr>
            <a:r>
              <a:rPr lang="en-US" sz="1200" dirty="0">
                <a:solidFill>
                  <a:schemeClr val="dk1"/>
                </a:solidFill>
              </a:rPr>
              <a:t>R</a:t>
            </a:r>
            <a:r>
              <a:rPr lang="en" sz="1200" dirty="0">
                <a:solidFill>
                  <a:schemeClr val="dk1"/>
                </a:solidFill>
              </a:rPr>
              <a:t>esults in larger deployments with more features being delivered at once and higher risk of things going wrong, which results in more pain, fewer deployments, … and story goes on.</a:t>
            </a:r>
          </a:p>
          <a:p>
            <a:pPr lvl="0">
              <a:spcBef>
                <a:spcPts val="0"/>
              </a:spcBef>
              <a:buNone/>
            </a:pPr>
            <a:endParaRPr dirty="0"/>
          </a:p>
        </p:txBody>
      </p:sp>
    </p:spTree>
    <p:extLst>
      <p:ext uri="{BB962C8B-B14F-4D97-AF65-F5344CB8AC3E}">
        <p14:creationId xmlns:p14="http://schemas.microsoft.com/office/powerpoint/2010/main" val="914693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04800" algn="l" defTabSz="4572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1200" dirty="0"/>
              <a:t>DevOps has </a:t>
            </a:r>
            <a:r>
              <a:rPr lang="en" sz="1200" dirty="0"/>
              <a:t>Gained popularity in the last two years.</a:t>
            </a:r>
            <a:endParaRPr lang="en-US" sz="1200" dirty="0"/>
          </a:p>
          <a:p>
            <a:pPr marL="457200" lvl="0" indent="-304800" rtl="0">
              <a:spcBef>
                <a:spcPts val="0"/>
              </a:spcBef>
              <a:buSzPct val="100000"/>
              <a:buFont typeface="Arial" panose="020B0604020202020204" pitchFamily="34" charset="0"/>
              <a:buChar char="•"/>
            </a:pPr>
            <a:r>
              <a:rPr lang="en" sz="1200" dirty="0"/>
              <a:t>Many of the practices and values in DevOps aim at mitigating this problem </a:t>
            </a:r>
            <a:r>
              <a:rPr lang="en-US" sz="1200" dirty="0"/>
              <a:t>described previously</a:t>
            </a:r>
            <a:r>
              <a:rPr lang="en" sz="1200" dirty="0"/>
              <a:t>. </a:t>
            </a:r>
          </a:p>
          <a:p>
            <a:pPr marL="457200" lvl="0" indent="-304800" rtl="0">
              <a:spcBef>
                <a:spcPts val="0"/>
              </a:spcBef>
              <a:buSzPct val="100000"/>
              <a:buFont typeface="Arial" panose="020B0604020202020204" pitchFamily="34" charset="0"/>
              <a:buChar char="•"/>
            </a:pPr>
            <a:r>
              <a:rPr lang="en-US" sz="1200" dirty="0"/>
              <a:t>However </a:t>
            </a:r>
            <a:r>
              <a:rPr lang="en-US" sz="1200" dirty="0" err="1"/>
              <a:t>i</a:t>
            </a:r>
            <a:r>
              <a:rPr lang="en" sz="1200" dirty="0"/>
              <a:t>mplementing these practi</a:t>
            </a:r>
            <a:r>
              <a:rPr lang="en-US" sz="1200" dirty="0"/>
              <a:t>c</a:t>
            </a:r>
            <a:r>
              <a:rPr lang="en" sz="1200"/>
              <a:t>es </a:t>
            </a:r>
            <a:r>
              <a:rPr lang="en" sz="1200" dirty="0"/>
              <a:t>proved to be extremely difficult using virtualization and other technologies which were available at the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600"/>
              </a:spcBef>
              <a:buClr>
                <a:schemeClr val="dk1"/>
              </a:buClr>
              <a:buSzPct val="100000"/>
              <a:buChar char="●"/>
            </a:pPr>
            <a:r>
              <a:rPr lang="en" sz="1200" dirty="0">
                <a:solidFill>
                  <a:schemeClr val="dk1"/>
                </a:solidFill>
              </a:rPr>
              <a:t>DevOps only took off when containers gained popularity</a:t>
            </a:r>
          </a:p>
          <a:p>
            <a:pPr marL="457200" lvl="0" indent="-304800" rtl="0">
              <a:spcBef>
                <a:spcPts val="600"/>
              </a:spcBef>
              <a:buClr>
                <a:schemeClr val="dk1"/>
              </a:buClr>
              <a:buSzPct val="100000"/>
              <a:buChar char="●"/>
            </a:pPr>
            <a:r>
              <a:rPr lang="en" sz="1200" dirty="0">
                <a:solidFill>
                  <a:schemeClr val="dk1"/>
                </a:solidFill>
              </a:rPr>
              <a:t>Simplifie</a:t>
            </a:r>
            <a:r>
              <a:rPr lang="en-US" sz="1200" dirty="0">
                <a:solidFill>
                  <a:schemeClr val="dk1"/>
                </a:solidFill>
              </a:rPr>
              <a:t>s</a:t>
            </a:r>
            <a:r>
              <a:rPr lang="en" sz="1200" dirty="0">
                <a:solidFill>
                  <a:schemeClr val="dk1"/>
                </a:solidFill>
              </a:rPr>
              <a:t> the automation that DevOps </a:t>
            </a:r>
            <a:r>
              <a:rPr lang="en-US" sz="1200" dirty="0">
                <a:solidFill>
                  <a:schemeClr val="dk1"/>
                </a:solidFill>
              </a:rPr>
              <a:t>provides</a:t>
            </a:r>
            <a:r>
              <a:rPr lang="en" sz="1200" dirty="0">
                <a:solidFill>
                  <a:schemeClr val="dk1"/>
                </a:solidFill>
              </a:rPr>
              <a:t>.</a:t>
            </a:r>
          </a:p>
          <a:p>
            <a:pPr marL="457200" lvl="0" indent="-304800" rtl="0">
              <a:spcBef>
                <a:spcPts val="600"/>
              </a:spcBef>
              <a:buClr>
                <a:schemeClr val="dk1"/>
              </a:buClr>
              <a:buSzPct val="100000"/>
              <a:buChar char="●"/>
            </a:pPr>
            <a:r>
              <a:rPr lang="en" sz="1200" dirty="0">
                <a:solidFill>
                  <a:schemeClr val="dk1"/>
                </a:solidFill>
              </a:rPr>
              <a:t>Containers provide consistent environment and tools for both Developers and Operations </a:t>
            </a:r>
          </a:p>
          <a:p>
            <a:pPr marL="457200" lvl="0" indent="-304800" rtl="0">
              <a:spcBef>
                <a:spcPts val="600"/>
              </a:spcBef>
              <a:buClr>
                <a:schemeClr val="dk1"/>
              </a:buClr>
              <a:buSzPct val="100000"/>
              <a:buChar char="●"/>
            </a:pPr>
            <a:r>
              <a:rPr lang="en" sz="1200" dirty="0">
                <a:solidFill>
                  <a:schemeClr val="dk1"/>
                </a:solidFill>
              </a:rPr>
              <a:t>Simplify the deployment process regardless of what the application looks like </a:t>
            </a:r>
          </a:p>
          <a:p>
            <a:pPr marL="457200" lvl="0" indent="-304800" rtl="0">
              <a:spcBef>
                <a:spcPts val="600"/>
              </a:spcBef>
              <a:buClr>
                <a:schemeClr val="dk1"/>
              </a:buClr>
              <a:buSzPct val="100000"/>
              <a:buChar char="●"/>
            </a:pPr>
            <a:r>
              <a:rPr lang="en-US" sz="1200" dirty="0">
                <a:solidFill>
                  <a:schemeClr val="dk1"/>
                </a:solidFill>
              </a:rPr>
              <a:t>R</a:t>
            </a:r>
            <a:r>
              <a:rPr lang="en" sz="1200" dirty="0">
                <a:solidFill>
                  <a:schemeClr val="dk1"/>
                </a:solidFill>
              </a:rPr>
              <a:t>ecreate identical environments for development, testing, staging, and production</a:t>
            </a:r>
          </a:p>
          <a:p>
            <a:pPr marL="457200" lvl="0" indent="-304800" rtl="0">
              <a:spcBef>
                <a:spcPts val="600"/>
              </a:spcBef>
              <a:buClr>
                <a:schemeClr val="dk1"/>
              </a:buClr>
              <a:buSzPct val="100000"/>
              <a:buChar char="●"/>
            </a:pPr>
            <a:r>
              <a:rPr lang="en" sz="1200" dirty="0">
                <a:solidFill>
                  <a:schemeClr val="dk1"/>
                </a:solidFill>
              </a:rPr>
              <a:t>Write once; deploy anywhere</a:t>
            </a:r>
          </a:p>
          <a:p>
            <a:pPr lvl="0" rtl="0">
              <a:spcBef>
                <a:spcPts val="600"/>
              </a:spcBef>
              <a:buClr>
                <a:schemeClr val="dk1"/>
              </a:buClr>
              <a:buSzPct val="91666"/>
              <a:buFont typeface="Arial"/>
              <a:buNone/>
            </a:pPr>
            <a:endParaRPr sz="1200" dirty="0">
              <a:solidFill>
                <a:schemeClr val="dk1"/>
              </a:solidFill>
            </a:endParaRPr>
          </a:p>
          <a:p>
            <a:pPr lvl="0" rt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Proxima Nova"/>
                <a:ea typeface="Proxima Nova"/>
                <a:cs typeface="Proxima Nova"/>
                <a:sym typeface="Proxima Nova"/>
              </a:rPr>
              <a:t>‹#›</a:t>
            </a:fld>
            <a:endParaRPr lang="en">
              <a:latin typeface="Proxima Nova"/>
              <a:ea typeface="Proxima Nova"/>
              <a:cs typeface="Proxima Nova"/>
              <a:sym typeface="Proxima Nova"/>
            </a:endParaRPr>
          </a:p>
        </p:txBody>
      </p:sp>
      <p:sp>
        <p:nvSpPr>
          <p:cNvPr id="58" name="Shape 58"/>
          <p:cNvSpPr txBox="1">
            <a:spLocks noGrp="1"/>
          </p:cNvSpPr>
          <p:nvPr>
            <p:ph type="subTitle" idx="1"/>
          </p:nvPr>
        </p:nvSpPr>
        <p:spPr>
          <a:xfrm>
            <a:off x="8266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59" name="Shape 59"/>
          <p:cNvSpPr txBox="1">
            <a:spLocks noGrp="1"/>
          </p:cNvSpPr>
          <p:nvPr>
            <p:ph type="subTitle" idx="2"/>
          </p:nvPr>
        </p:nvSpPr>
        <p:spPr>
          <a:xfrm>
            <a:off x="8266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0" name="Shape 60"/>
          <p:cNvSpPr txBox="1">
            <a:spLocks noGrp="1"/>
          </p:cNvSpPr>
          <p:nvPr>
            <p:ph type="subTitle" idx="3"/>
          </p:nvPr>
        </p:nvSpPr>
        <p:spPr>
          <a:xfrm>
            <a:off x="4630950" y="1708181"/>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1" name="Shape 61"/>
          <p:cNvSpPr txBox="1">
            <a:spLocks noGrp="1"/>
          </p:cNvSpPr>
          <p:nvPr>
            <p:ph type="subTitle" idx="4"/>
          </p:nvPr>
        </p:nvSpPr>
        <p:spPr>
          <a:xfrm>
            <a:off x="4630950" y="1999125"/>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2" name="Shape 62"/>
          <p:cNvSpPr txBox="1">
            <a:spLocks noGrp="1"/>
          </p:cNvSpPr>
          <p:nvPr>
            <p:ph type="subTitle" idx="5"/>
          </p:nvPr>
        </p:nvSpPr>
        <p:spPr>
          <a:xfrm>
            <a:off x="826650" y="2325375"/>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3" name="Shape 63"/>
          <p:cNvSpPr txBox="1">
            <a:spLocks noGrp="1"/>
          </p:cNvSpPr>
          <p:nvPr>
            <p:ph type="subTitle" idx="6"/>
          </p:nvPr>
        </p:nvSpPr>
        <p:spPr>
          <a:xfrm>
            <a:off x="8266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4" name="Shape 64"/>
          <p:cNvSpPr txBox="1">
            <a:spLocks noGrp="1"/>
          </p:cNvSpPr>
          <p:nvPr>
            <p:ph type="subTitle" idx="7"/>
          </p:nvPr>
        </p:nvSpPr>
        <p:spPr>
          <a:xfrm>
            <a:off x="4630950" y="2325375"/>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65" name="Shape 65"/>
          <p:cNvSpPr txBox="1">
            <a:spLocks noGrp="1"/>
          </p:cNvSpPr>
          <p:nvPr>
            <p:ph type="subTitle" idx="8"/>
          </p:nvPr>
        </p:nvSpPr>
        <p:spPr>
          <a:xfrm>
            <a:off x="4630950" y="2616318"/>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6" name="Shape 66"/>
          <p:cNvSpPr txBox="1">
            <a:spLocks noGrp="1"/>
          </p:cNvSpPr>
          <p:nvPr>
            <p:ph type="subTitle" idx="9"/>
          </p:nvPr>
        </p:nvSpPr>
        <p:spPr>
          <a:xfrm>
            <a:off x="8266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7" name="Shape 67"/>
          <p:cNvSpPr txBox="1">
            <a:spLocks noGrp="1"/>
          </p:cNvSpPr>
          <p:nvPr>
            <p:ph type="subTitle" idx="13"/>
          </p:nvPr>
        </p:nvSpPr>
        <p:spPr>
          <a:xfrm>
            <a:off x="8266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68" name="Shape 68"/>
          <p:cNvSpPr txBox="1">
            <a:spLocks noGrp="1"/>
          </p:cNvSpPr>
          <p:nvPr>
            <p:ph type="subTitle" idx="14"/>
          </p:nvPr>
        </p:nvSpPr>
        <p:spPr>
          <a:xfrm>
            <a:off x="4630950" y="2942568"/>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69" name="Shape 69"/>
          <p:cNvSpPr txBox="1">
            <a:spLocks noGrp="1"/>
          </p:cNvSpPr>
          <p:nvPr>
            <p:ph type="subTitle" idx="15"/>
          </p:nvPr>
        </p:nvSpPr>
        <p:spPr>
          <a:xfrm>
            <a:off x="4630950" y="3233512"/>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0" name="Shape 70"/>
          <p:cNvSpPr txBox="1">
            <a:spLocks noGrp="1"/>
          </p:cNvSpPr>
          <p:nvPr>
            <p:ph type="subTitle" idx="16"/>
          </p:nvPr>
        </p:nvSpPr>
        <p:spPr>
          <a:xfrm>
            <a:off x="826650" y="3559762"/>
            <a:ext cx="3753900" cy="246300"/>
          </a:xfrm>
          <a:prstGeom prst="rect">
            <a:avLst/>
          </a:prstGeom>
        </p:spPr>
        <p:txBody>
          <a:bodyPr lIns="91425" tIns="91425" rIns="91425" bIns="91425" anchor="ctr" anchorCtr="0"/>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71" name="Shape 71"/>
          <p:cNvSpPr txBox="1">
            <a:spLocks noGrp="1"/>
          </p:cNvSpPr>
          <p:nvPr>
            <p:ph type="subTitle" idx="17"/>
          </p:nvPr>
        </p:nvSpPr>
        <p:spPr>
          <a:xfrm>
            <a:off x="8266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2" name="Shape 72"/>
          <p:cNvSpPr txBox="1">
            <a:spLocks noGrp="1"/>
          </p:cNvSpPr>
          <p:nvPr>
            <p:ph type="subTitle" idx="18"/>
          </p:nvPr>
        </p:nvSpPr>
        <p:spPr>
          <a:xfrm>
            <a:off x="4630950" y="3559762"/>
            <a:ext cx="3753900" cy="246300"/>
          </a:xfrm>
          <a:prstGeom prst="rect">
            <a:avLst/>
          </a:prstGeom>
        </p:spPr>
        <p:txBody>
          <a:bodyPr lIns="91425" tIns="91425" rIns="91425" bIns="91425" anchor="ctr" anchorCtr="0"/>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73" name="Shape 73"/>
          <p:cNvSpPr txBox="1">
            <a:spLocks noGrp="1"/>
          </p:cNvSpPr>
          <p:nvPr>
            <p:ph type="subTitle" idx="19"/>
          </p:nvPr>
        </p:nvSpPr>
        <p:spPr>
          <a:xfrm>
            <a:off x="4630950" y="3850706"/>
            <a:ext cx="3753900" cy="246300"/>
          </a:xfrm>
          <a:prstGeom prst="rect">
            <a:avLst/>
          </a:prstGeom>
        </p:spPr>
        <p:txBody>
          <a:bodyPr lIns="91425" tIns="91425" rIns="91425" bIns="91425" anchor="b" anchorCtr="0"/>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a:endParaRPr/>
          </a:p>
        </p:txBody>
      </p:sp>
      <p:sp>
        <p:nvSpPr>
          <p:cNvPr id="74" name="Shape 74"/>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75" name="Shape 75"/>
          <p:cNvSpPr txBox="1">
            <a:spLocks noGrp="1"/>
          </p:cNvSpPr>
          <p:nvPr>
            <p:ph type="subTitle" idx="20"/>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only">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1" name="Shape 81"/>
          <p:cNvSpPr txBox="1">
            <a:spLocks noGrp="1"/>
          </p:cNvSpPr>
          <p:nvPr>
            <p:ph type="body" idx="1"/>
          </p:nvPr>
        </p:nvSpPr>
        <p:spPr>
          <a:xfrm>
            <a:off x="826700" y="1241651"/>
            <a:ext cx="7490700" cy="30675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5" name="Shape 85"/>
          <p:cNvSpPr txBox="1">
            <a:spLocks noGrp="1"/>
          </p:cNvSpPr>
          <p:nvPr>
            <p:ph type="body" idx="1"/>
          </p:nvPr>
        </p:nvSpPr>
        <p:spPr>
          <a:xfrm>
            <a:off x="826700" y="1244925"/>
            <a:ext cx="3585000" cy="3211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6" name="Shape 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9" name="Shape 89"/>
          <p:cNvSpPr txBox="1">
            <a:spLocks noGrp="1"/>
          </p:cNvSpPr>
          <p:nvPr>
            <p:ph type="body" idx="1"/>
          </p:nvPr>
        </p:nvSpPr>
        <p:spPr>
          <a:xfrm>
            <a:off x="4732350" y="1244925"/>
            <a:ext cx="3585000" cy="3201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91"/>
        <p:cNvGrpSpPr/>
        <p:nvPr/>
      </p:nvGrpSpPr>
      <p:grpSpPr>
        <a:xfrm>
          <a:off x="0" y="0"/>
          <a:ext cx="0" cy="0"/>
          <a:chOff x="0" y="0"/>
          <a:chExt cx="0" cy="0"/>
        </a:xfrm>
      </p:grpSpPr>
      <p:sp>
        <p:nvSpPr>
          <p:cNvPr id="92" name="Shape 9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3" name="Shape 93"/>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4" name="Shape 94"/>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5" name="Shape 95"/>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96" name="Shape 96"/>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97" name="Shape 9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8" name="Shape 98"/>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1" name="Shape 101"/>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2" name="Shape 102"/>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3" name="Shape 103"/>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04" name="Shape 104"/>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05" name="Shape 10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6" name="Shape 106"/>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9" name="Shape 109"/>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0" name="Shape 110"/>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1" name="Shape 111"/>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2" name="Shape 112"/>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3" name="Shape 113"/>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14" name="Shape 114"/>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9" name="Shape 119"/>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0" name="Shape 120"/>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1" name="Shape 121"/>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2" name="Shape 122"/>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3" name="Shape 123"/>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124" name="Shape 124"/>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125" name="Shape 1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9" name="Shape 129"/>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0" name="Shape 1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1" name="Shape 1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132"/>
        <p:cNvGrpSpPr/>
        <p:nvPr/>
      </p:nvGrpSpPr>
      <p:grpSpPr>
        <a:xfrm>
          <a:off x="0" y="0"/>
          <a:ext cx="0" cy="0"/>
          <a:chOff x="0" y="0"/>
          <a:chExt cx="0" cy="0"/>
        </a:xfrm>
      </p:grpSpPr>
      <p:sp>
        <p:nvSpPr>
          <p:cNvPr id="133" name="Shape 1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4" name="Shape 134"/>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36" name="Shape 1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9" name="Shape 139"/>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4" name="Shape 144"/>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45" name="Shape 14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46" name="Shape 14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49" name="Shape 149"/>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0" name="Shape 15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1" name="Shape 15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Shape 15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4" name="Shape 154"/>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5" name="Shape 15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56" name="Shape 15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60" name="Shape 160"/>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1" name="Shape 161"/>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63" name="Shape 163"/>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786275" y="1895025"/>
            <a:ext cx="5938800" cy="1214700"/>
          </a:xfrm>
          <a:prstGeom prst="rect">
            <a:avLst/>
          </a:prstGeom>
          <a:noFill/>
          <a:ln>
            <a:noFill/>
          </a:ln>
        </p:spPr>
        <p:txBody>
          <a:bodyPr lIns="91425" tIns="91425" rIns="91425" bIns="91425" anchor="ctr"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b="1">
                <a:latin typeface="Proxima Nova"/>
                <a:ea typeface="Proxima Nova"/>
                <a:cs typeface="Proxima Nova"/>
                <a:sym typeface="Proxima Nova"/>
              </a:defRPr>
            </a:lvl2pPr>
            <a:lvl3pPr lvl="2" rtl="0">
              <a:spcBef>
                <a:spcPts val="0"/>
              </a:spcBef>
              <a:buNone/>
              <a:defRPr b="1">
                <a:latin typeface="Proxima Nova"/>
                <a:ea typeface="Proxima Nova"/>
                <a:cs typeface="Proxima Nova"/>
                <a:sym typeface="Proxima Nova"/>
              </a:defRPr>
            </a:lvl3pPr>
            <a:lvl4pPr lvl="3" rtl="0">
              <a:spcBef>
                <a:spcPts val="0"/>
              </a:spcBef>
              <a:buNone/>
              <a:defRPr b="1">
                <a:latin typeface="Proxima Nova"/>
                <a:ea typeface="Proxima Nova"/>
                <a:cs typeface="Proxima Nova"/>
                <a:sym typeface="Proxima Nova"/>
              </a:defRPr>
            </a:lvl4pPr>
            <a:lvl5pPr lvl="4" rtl="0">
              <a:spcBef>
                <a:spcPts val="0"/>
              </a:spcBef>
              <a:buNone/>
              <a:defRPr b="1">
                <a:latin typeface="Proxima Nova"/>
                <a:ea typeface="Proxima Nova"/>
                <a:cs typeface="Proxima Nova"/>
                <a:sym typeface="Proxima Nova"/>
              </a:defRPr>
            </a:lvl5pPr>
            <a:lvl6pPr lvl="5" rtl="0">
              <a:spcBef>
                <a:spcPts val="0"/>
              </a:spcBef>
              <a:buNone/>
              <a:defRPr b="1">
                <a:latin typeface="Proxima Nova"/>
                <a:ea typeface="Proxima Nova"/>
                <a:cs typeface="Proxima Nova"/>
                <a:sym typeface="Proxima Nova"/>
              </a:defRPr>
            </a:lvl6pPr>
            <a:lvl7pPr lvl="6" rtl="0">
              <a:spcBef>
                <a:spcPts val="0"/>
              </a:spcBef>
              <a:buNone/>
              <a:defRPr b="1">
                <a:latin typeface="Proxima Nova"/>
                <a:ea typeface="Proxima Nova"/>
                <a:cs typeface="Proxima Nova"/>
                <a:sym typeface="Proxima Nova"/>
              </a:defRPr>
            </a:lvl7pPr>
            <a:lvl8pPr lvl="7" rtl="0">
              <a:spcBef>
                <a:spcPts val="0"/>
              </a:spcBef>
              <a:buNone/>
              <a:defRPr b="1">
                <a:latin typeface="Proxima Nova"/>
                <a:ea typeface="Proxima Nova"/>
                <a:cs typeface="Proxima Nova"/>
                <a:sym typeface="Proxima Nova"/>
              </a:defRPr>
            </a:lvl8pPr>
            <a:lvl9pPr lvl="8" rtl="0">
              <a:spcBef>
                <a:spcPts val="0"/>
              </a:spcBef>
              <a:buNone/>
              <a:defRPr b="1">
                <a:latin typeface="Proxima Nova"/>
                <a:ea typeface="Proxima Nova"/>
                <a:cs typeface="Proxima Nova"/>
                <a:sym typeface="Proxima Nova"/>
              </a:defRPr>
            </a:lvl9pPr>
          </a:lstStyle>
          <a:p>
            <a:endParaRPr/>
          </a:p>
        </p:txBody>
      </p:sp>
      <p:pic>
        <p:nvPicPr>
          <p:cNvPr id="206" name="Shape 206" descr="social_google-01.png"/>
          <p:cNvPicPr preferRelativeResize="0"/>
          <p:nvPr/>
        </p:nvPicPr>
        <p:blipFill>
          <a:blip r:embed="rId3">
            <a:alphaModFix/>
          </a:blip>
          <a:stretch>
            <a:fillRect/>
          </a:stretch>
        </p:blipFill>
        <p:spPr>
          <a:xfrm>
            <a:off x="1921550" y="3260550"/>
            <a:ext cx="317418" cy="317418"/>
          </a:xfrm>
          <a:prstGeom prst="rect">
            <a:avLst/>
          </a:prstGeom>
          <a:noFill/>
          <a:ln>
            <a:noFill/>
          </a:ln>
        </p:spPr>
      </p:pic>
      <p:pic>
        <p:nvPicPr>
          <p:cNvPr id="207" name="Shape 207" descr="social_linkedin-01.png"/>
          <p:cNvPicPr preferRelativeResize="0"/>
          <p:nvPr/>
        </p:nvPicPr>
        <p:blipFill>
          <a:blip r:embed="rId4">
            <a:alphaModFix/>
          </a:blip>
          <a:stretch>
            <a:fillRect/>
          </a:stretch>
        </p:blipFill>
        <p:spPr>
          <a:xfrm>
            <a:off x="1921550" y="3728718"/>
            <a:ext cx="317418" cy="317418"/>
          </a:xfrm>
          <a:prstGeom prst="rect">
            <a:avLst/>
          </a:prstGeom>
          <a:noFill/>
          <a:ln>
            <a:noFill/>
          </a:ln>
        </p:spPr>
      </p:pic>
      <p:pic>
        <p:nvPicPr>
          <p:cNvPr id="208" name="Shape 208" descr="social_youtube-01.png"/>
          <p:cNvPicPr preferRelativeResize="0"/>
          <p:nvPr/>
        </p:nvPicPr>
        <p:blipFill>
          <a:blip r:embed="rId5">
            <a:alphaModFix/>
          </a:blip>
          <a:stretch>
            <a:fillRect/>
          </a:stretch>
        </p:blipFill>
        <p:spPr>
          <a:xfrm>
            <a:off x="1921550" y="4196887"/>
            <a:ext cx="317418" cy="317418"/>
          </a:xfrm>
          <a:prstGeom prst="rect">
            <a:avLst/>
          </a:prstGeom>
          <a:noFill/>
          <a:ln>
            <a:noFill/>
          </a:ln>
        </p:spPr>
      </p:pic>
      <p:pic>
        <p:nvPicPr>
          <p:cNvPr id="209" name="Shape 209" descr="social_facebook-01.png"/>
          <p:cNvPicPr preferRelativeResize="0"/>
          <p:nvPr/>
        </p:nvPicPr>
        <p:blipFill>
          <a:blip r:embed="rId6">
            <a:alphaModFix/>
          </a:blip>
          <a:stretch>
            <a:fillRect/>
          </a:stretch>
        </p:blipFill>
        <p:spPr>
          <a:xfrm>
            <a:off x="4722125" y="3260550"/>
            <a:ext cx="317418" cy="317418"/>
          </a:xfrm>
          <a:prstGeom prst="rect">
            <a:avLst/>
          </a:prstGeom>
          <a:noFill/>
          <a:ln>
            <a:noFill/>
          </a:ln>
        </p:spPr>
      </p:pic>
      <p:pic>
        <p:nvPicPr>
          <p:cNvPr id="210" name="Shape 210" descr="social_twitter-01.png"/>
          <p:cNvPicPr preferRelativeResize="0"/>
          <p:nvPr/>
        </p:nvPicPr>
        <p:blipFill>
          <a:blip r:embed="rId7">
            <a:alphaModFix/>
          </a:blip>
          <a:stretch>
            <a:fillRect/>
          </a:stretch>
        </p:blipFill>
        <p:spPr>
          <a:xfrm>
            <a:off x="4722125" y="3728718"/>
            <a:ext cx="317418" cy="317418"/>
          </a:xfrm>
          <a:prstGeom prst="rect">
            <a:avLst/>
          </a:prstGeom>
          <a:noFill/>
          <a:ln>
            <a:noFill/>
          </a:ln>
        </p:spPr>
      </p:pic>
      <p:sp>
        <p:nvSpPr>
          <p:cNvPr id="211" name="Shape 211"/>
          <p:cNvSpPr txBox="1">
            <a:spLocks noGrp="1"/>
          </p:cNvSpPr>
          <p:nvPr>
            <p:ph type="subTitle" idx="1"/>
          </p:nvPr>
        </p:nvSpPr>
        <p:spPr>
          <a:xfrm>
            <a:off x="2276725"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2" name="Shape 212"/>
          <p:cNvSpPr txBox="1">
            <a:spLocks noGrp="1"/>
          </p:cNvSpPr>
          <p:nvPr>
            <p:ph type="subTitle" idx="2"/>
          </p:nvPr>
        </p:nvSpPr>
        <p:spPr>
          <a:xfrm>
            <a:off x="2276725"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3" name="Shape 213"/>
          <p:cNvSpPr txBox="1">
            <a:spLocks noGrp="1"/>
          </p:cNvSpPr>
          <p:nvPr>
            <p:ph type="subTitle" idx="3"/>
          </p:nvPr>
        </p:nvSpPr>
        <p:spPr>
          <a:xfrm>
            <a:off x="2276725" y="4196878"/>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4" name="Shape 214"/>
          <p:cNvSpPr txBox="1">
            <a:spLocks noGrp="1"/>
          </p:cNvSpPr>
          <p:nvPr>
            <p:ph type="subTitle" idx="4"/>
          </p:nvPr>
        </p:nvSpPr>
        <p:spPr>
          <a:xfrm>
            <a:off x="5069150" y="3264787"/>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215" name="Shape 215"/>
          <p:cNvSpPr txBox="1">
            <a:spLocks noGrp="1"/>
          </p:cNvSpPr>
          <p:nvPr>
            <p:ph type="subTitle" idx="5"/>
          </p:nvPr>
        </p:nvSpPr>
        <p:spPr>
          <a:xfrm>
            <a:off x="5069150" y="3732403"/>
            <a:ext cx="2378700" cy="309900"/>
          </a:xfrm>
          <a:prstGeom prst="rect">
            <a:avLst/>
          </a:prstGeom>
          <a:noFill/>
          <a:ln>
            <a:noFill/>
          </a:ln>
        </p:spPr>
        <p:txBody>
          <a:bodyPr lIns="91425" tIns="91425" rIns="91425" bIns="91425" anchor="ctr"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10814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68" name="Shape 168"/>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69" name="Shape 16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2" name="Shape 172"/>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3" name="Shape 17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1821825" y="2171700"/>
            <a:ext cx="5943600" cy="685800"/>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176" name="Shape 176"/>
          <p:cNvSpPr txBox="1">
            <a:spLocks noGrp="1"/>
          </p:cNvSpPr>
          <p:nvPr>
            <p:ph type="subTitle" idx="1"/>
          </p:nvPr>
        </p:nvSpPr>
        <p:spPr>
          <a:xfrm>
            <a:off x="1821825" y="3048000"/>
            <a:ext cx="5029200" cy="285900"/>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177" name="Shape 177"/>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ext only">
    <p:spTree>
      <p:nvGrpSpPr>
        <p:cNvPr id="1" name="Shape 221"/>
        <p:cNvGrpSpPr/>
        <p:nvPr/>
      </p:nvGrpSpPr>
      <p:grpSpPr>
        <a:xfrm>
          <a:off x="0" y="0"/>
          <a:ext cx="0" cy="0"/>
          <a:chOff x="0" y="0"/>
          <a:chExt cx="0" cy="0"/>
        </a:xfrm>
      </p:grpSpPr>
      <p:sp>
        <p:nvSpPr>
          <p:cNvPr id="222" name="Shape 222"/>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sp>
        <p:nvSpPr>
          <p:cNvPr id="224" name="Shape 224"/>
          <p:cNvSpPr txBox="1">
            <a:spLocks noGrp="1"/>
          </p:cNvSpPr>
          <p:nvPr>
            <p:ph type="title"/>
          </p:nvPr>
        </p:nvSpPr>
        <p:spPr>
          <a:xfrm>
            <a:off x="685800" y="0"/>
            <a:ext cx="7772400" cy="1028700"/>
          </a:xfrm>
          <a:prstGeom prst="rect">
            <a:avLst/>
          </a:prstGeom>
          <a:noFill/>
          <a:ln>
            <a:noFill/>
          </a:ln>
        </p:spPr>
        <p:txBody>
          <a:bodyPr lIns="91425" tIns="91425" rIns="91425" bIns="91425" anchor="b" anchorCtr="0"/>
          <a:lstStyle>
            <a:lvl1pPr marL="0" marR="0" lvl="0" indent="0" algn="l" rtl="0">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25" name="Shape 225"/>
          <p:cNvSpPr txBox="1">
            <a:spLocks noGrp="1"/>
          </p:cNvSpPr>
          <p:nvPr>
            <p:ph type="body" idx="1"/>
          </p:nvPr>
        </p:nvSpPr>
        <p:spPr>
          <a:xfrm>
            <a:off x="685800" y="1292612"/>
            <a:ext cx="7772400" cy="3274800"/>
          </a:xfrm>
          <a:prstGeom prst="rect">
            <a:avLst/>
          </a:prstGeom>
          <a:noFill/>
          <a:ln>
            <a:noFill/>
          </a:ln>
        </p:spPr>
        <p:txBody>
          <a:bodyPr lIns="91425" tIns="91425" rIns="91425" bIns="91425" anchor="t" anchorCtr="0"/>
          <a:lstStyle>
            <a:lvl1pPr marL="0" marR="0" lvl="0" indent="0" algn="l" rtl="0">
              <a:lnSpc>
                <a:spcPct val="110000"/>
              </a:lnSpc>
              <a:spcBef>
                <a:spcPts val="280"/>
              </a:spcBef>
              <a:spcAft>
                <a:spcPts val="0"/>
              </a:spcAft>
              <a:buClr>
                <a:srgbClr val="000000"/>
              </a:buClr>
              <a:buSzPct val="100000"/>
              <a:buFont typeface="Proxima Nova"/>
              <a:buNone/>
              <a:defRPr sz="2000" b="0" i="0" u="none" strike="noStrike" cap="none">
                <a:solidFill>
                  <a:srgbClr val="000000"/>
                </a:solidFill>
                <a:latin typeface="Proxima Nova"/>
                <a:ea typeface="Proxima Nova"/>
                <a:cs typeface="Proxima Nova"/>
                <a:sym typeface="Proxima Nova"/>
              </a:defRPr>
            </a:lvl1pPr>
            <a:lvl2pPr marL="742950" marR="0" lvl="1" indent="-171450" algn="l" rtl="0">
              <a:spcBef>
                <a:spcPts val="360"/>
              </a:spcBef>
              <a:spcAft>
                <a:spcPts val="0"/>
              </a:spcAft>
              <a:buClr>
                <a:schemeClr val="dk1"/>
              </a:buClr>
              <a:buSzPct val="100000"/>
              <a:buFont typeface="Proxima Nova"/>
              <a:buChar char="●"/>
              <a:defRPr sz="2000" b="0" i="0" u="none" strike="noStrike" cap="none">
                <a:solidFill>
                  <a:schemeClr val="dk1"/>
                </a:solidFill>
                <a:latin typeface="Proxima Nova"/>
                <a:ea typeface="Proxima Nova"/>
                <a:cs typeface="Proxima Nova"/>
                <a:sym typeface="Proxima Nova"/>
              </a:defRPr>
            </a:lvl2pPr>
            <a:lvl3pPr marL="1143000" marR="0" lvl="2"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3pPr>
            <a:lvl4pPr marL="1600200" marR="0" lvl="3"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4pPr>
            <a:lvl5pPr marL="2057400" marR="0" lvl="4" indent="-114300" algn="l" rtl="0">
              <a:spcBef>
                <a:spcPts val="360"/>
              </a:spcBef>
              <a:spcAft>
                <a:spcPts val="0"/>
              </a:spcAft>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5pPr>
            <a:lvl6pPr marL="2514600" marR="0" lvl="5"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6pPr>
            <a:lvl7pPr marL="2971800" marR="0" lvl="6"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7pPr>
            <a:lvl8pPr marL="3429000" marR="0" lvl="7"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8pPr>
            <a:lvl9pPr marL="3886200" marR="0" lvl="8" indent="-101600" algn="l" rtl="0">
              <a:spcBef>
                <a:spcPts val="400"/>
              </a:spcBef>
              <a:buClr>
                <a:schemeClr val="dk1"/>
              </a:buClr>
              <a:buSzPct val="1000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4.xml"/><Relationship Id="rId1" Type="http://schemas.openxmlformats.org/officeDocument/2006/relationships/slideLayout" Target="../slideLayouts/slideLayout32.xml"/><Relationship Id="rId4" Type="http://schemas.openxmlformats.org/officeDocument/2006/relationships/image" Target="../media/image1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pic>
        <p:nvPicPr>
          <p:cNvPr id="53" name="Shape 53" descr="logo_interior_black.png"/>
          <p:cNvPicPr preferRelativeResize="0"/>
          <p:nvPr/>
        </p:nvPicPr>
        <p:blipFill rotWithShape="1">
          <a:blip r:embed="rId20">
            <a:alphaModFix/>
          </a:blip>
          <a:srcRect t="396" b="386"/>
          <a:stretch/>
        </p:blipFill>
        <p:spPr>
          <a:xfrm>
            <a:off x="8327450" y="4819525"/>
            <a:ext cx="654674" cy="209000"/>
          </a:xfrm>
          <a:prstGeom prst="rect">
            <a:avLst/>
          </a:prstGeom>
          <a:noFill/>
          <a:ln>
            <a:noFill/>
          </a:ln>
        </p:spPr>
      </p:pic>
      <p:sp>
        <p:nvSpPr>
          <p:cNvPr id="54" name="Shape 54"/>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5" name="Shape 55"/>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70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pic>
        <p:nvPicPr>
          <p:cNvPr id="165" name="Shape 165"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ftr" idx="11"/>
          </p:nvPr>
        </p:nvSpPr>
        <p:spPr>
          <a:xfrm>
            <a:off x="457200" y="4800600"/>
            <a:ext cx="7162800" cy="2739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sldNum" idx="12"/>
          </p:nvPr>
        </p:nvSpPr>
        <p:spPr>
          <a:xfrm>
            <a:off x="-76200" y="4800600"/>
            <a:ext cx="533400" cy="273900"/>
          </a:xfrm>
          <a:prstGeom prst="rect">
            <a:avLst/>
          </a:prstGeom>
          <a:noFill/>
          <a:ln>
            <a:noFill/>
          </a:ln>
        </p:spPr>
        <p:txBody>
          <a:bodyPr lIns="91425" tIns="0" rIns="91425" bIns="18275" anchor="ctr" anchorCtr="0">
            <a:noAutofit/>
          </a:bodyPr>
          <a:lstStyle/>
          <a:p>
            <a:pPr marL="0" marR="0" lvl="0" indent="0" algn="r" rtl="0">
              <a:spcBef>
                <a:spcPts val="0"/>
              </a:spcBef>
              <a:spcAft>
                <a:spcPts val="0"/>
              </a:spcAft>
              <a:buSzPct val="25000"/>
              <a:buNone/>
            </a:pPr>
            <a:fld id="{00000000-1234-1234-1234-123412341234}" type="slidenum">
              <a:rPr lang="en" sz="800" b="0" i="0" u="none" strike="noStrike" cap="none">
                <a:solidFill>
                  <a:schemeClr val="dk1"/>
                </a:solidFill>
                <a:latin typeface="Arial"/>
                <a:ea typeface="Arial"/>
                <a:cs typeface="Arial"/>
                <a:sym typeface="Arial"/>
              </a:rPr>
              <a:t>‹#›</a:t>
            </a:fld>
            <a:endParaRPr lang="en" sz="800" b="0" i="0" u="none" strike="noStrike" cap="none">
              <a:solidFill>
                <a:schemeClr val="dk1"/>
              </a:solidFill>
              <a:latin typeface="Arial"/>
              <a:ea typeface="Arial"/>
              <a:cs typeface="Arial"/>
              <a:sym typeface="Arial"/>
            </a:endParaRPr>
          </a:p>
        </p:txBody>
      </p:sp>
      <p:pic>
        <p:nvPicPr>
          <p:cNvPr id="219" name="Shape 219"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220" name="Shape 220"/>
          <p:cNvSpPr txBox="1"/>
          <p:nvPr/>
        </p:nvSpPr>
        <p:spPr>
          <a:xfrm>
            <a:off x="3361500" y="4733950"/>
            <a:ext cx="2421000" cy="3936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rgbClr val="666666"/>
                </a:solidFill>
                <a:latin typeface="Proxima Nova"/>
                <a:ea typeface="Proxima Nova"/>
                <a:cs typeface="Proxima Nova"/>
                <a:sym typeface="Proxima Nova"/>
              </a:rPr>
              <a:t>GENERAL DISTRIBUTION</a:t>
            </a: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6.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35.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27.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5.xml"/><Relationship Id="rId16"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master.lighthouse.openshiftworkshop.com/"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821825" y="2062455"/>
            <a:ext cx="5943600" cy="685800"/>
          </a:xfrm>
          <a:prstGeom prst="rect">
            <a:avLst/>
          </a:prstGeom>
        </p:spPr>
        <p:txBody>
          <a:bodyPr lIns="91425" tIns="91425" rIns="91425" bIns="91425" anchor="b" anchorCtr="0">
            <a:noAutofit/>
          </a:bodyPr>
          <a:lstStyle/>
          <a:p>
            <a:pPr lvl="0">
              <a:spcBef>
                <a:spcPts val="0"/>
              </a:spcBef>
              <a:buClr>
                <a:schemeClr val="dk1"/>
              </a:buClr>
              <a:buSzPct val="45833"/>
              <a:buFont typeface="Arial"/>
              <a:buNone/>
            </a:pPr>
            <a:r>
              <a:rPr lang="en" dirty="0"/>
              <a:t>OPENSHIFT</a:t>
            </a:r>
          </a:p>
        </p:txBody>
      </p:sp>
      <p:sp>
        <p:nvSpPr>
          <p:cNvPr id="231" name="Shape 231"/>
          <p:cNvSpPr txBox="1">
            <a:spLocks noGrp="1"/>
          </p:cNvSpPr>
          <p:nvPr>
            <p:ph type="subTitle" idx="2"/>
          </p:nvPr>
        </p:nvSpPr>
        <p:spPr>
          <a:xfrm>
            <a:off x="1821825" y="2783598"/>
            <a:ext cx="4572000" cy="1562555"/>
          </a:xfrm>
          <a:prstGeom prst="rect">
            <a:avLst/>
          </a:prstGeom>
        </p:spPr>
        <p:txBody>
          <a:bodyPr lIns="91425" tIns="91425" rIns="91425" bIns="91425" anchor="t" anchorCtr="0">
            <a:noAutofit/>
          </a:bodyPr>
          <a:lstStyle/>
          <a:p>
            <a:pPr lvl="0" rtl="0">
              <a:spcBef>
                <a:spcPts val="0"/>
              </a:spcBef>
              <a:buNone/>
            </a:pPr>
            <a:r>
              <a:rPr lang="en-US" sz="1800" dirty="0"/>
              <a:t>Jim Garrett</a:t>
            </a:r>
          </a:p>
          <a:p>
            <a:pPr lvl="0" rtl="0">
              <a:spcBef>
                <a:spcPts val="0"/>
              </a:spcBef>
              <a:buNone/>
            </a:pPr>
            <a:r>
              <a:rPr lang="en-US" sz="1800" dirty="0"/>
              <a:t>Senior Solution Architect</a:t>
            </a:r>
          </a:p>
          <a:p>
            <a:pPr lvl="0" rtl="0">
              <a:spcBef>
                <a:spcPts val="0"/>
              </a:spcBef>
              <a:buNone/>
            </a:pPr>
            <a:r>
              <a:rPr lang="en-US" sz="1800" dirty="0"/>
              <a:t>jgarrett@redhat.com</a:t>
            </a:r>
          </a:p>
          <a:p>
            <a:pPr lvl="0" rtl="0">
              <a:spcBef>
                <a:spcPts val="0"/>
              </a:spcBef>
              <a:buNone/>
            </a:pPr>
            <a:endParaRPr lang="en-US" sz="1800" dirty="0"/>
          </a:p>
          <a:p>
            <a:pPr lvl="0" rtl="0">
              <a:spcBef>
                <a:spcPts val="0"/>
              </a:spcBef>
              <a:buNone/>
            </a:pPr>
            <a:r>
              <a:rPr lang="en-US" sz="1800" dirty="0"/>
              <a:t>August 2018</a:t>
            </a:r>
            <a:endParaRPr lang="e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1207650" y="6245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a:t>
            </a:r>
            <a:r>
              <a:rPr lang="en" sz="2800" dirty="0">
                <a:latin typeface="Proxima Nova"/>
                <a:ea typeface="Proxima Nova"/>
                <a:cs typeface="Proxima Nova"/>
                <a:sym typeface="Proxima Nova"/>
              </a:rPr>
              <a:t>Solution</a:t>
            </a:r>
          </a:p>
        </p:txBody>
      </p:sp>
      <p:sp>
        <p:nvSpPr>
          <p:cNvPr id="286" name="Shape 286"/>
          <p:cNvSpPr txBox="1"/>
          <p:nvPr/>
        </p:nvSpPr>
        <p:spPr>
          <a:xfrm>
            <a:off x="243840" y="896450"/>
            <a:ext cx="5090160" cy="354982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b="1" dirty="0">
                <a:solidFill>
                  <a:srgbClr val="FF0000"/>
                </a:solidFill>
                <a:latin typeface="Proxima Nova"/>
                <a:ea typeface="Proxima Nova"/>
                <a:cs typeface="Proxima Nova"/>
                <a:sym typeface="Proxima Nova"/>
              </a:rPr>
              <a:t>Adopt a container strategy</a:t>
            </a:r>
            <a:endParaRPr lang="en" sz="2000" b="1" dirty="0">
              <a:solidFill>
                <a:srgbClr val="FF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Allow</a:t>
            </a:r>
            <a:r>
              <a:rPr lang="en-US" sz="2000" dirty="0">
                <a:latin typeface="Proxima Nova"/>
                <a:ea typeface="Proxima Nova"/>
                <a:cs typeface="Proxima Nova"/>
                <a:sym typeface="Proxima Nova"/>
              </a:rPr>
              <a:t>s</a:t>
            </a:r>
            <a:r>
              <a:rPr lang="en" sz="2000" dirty="0">
                <a:latin typeface="Proxima Nova"/>
                <a:ea typeface="Proxima Nova"/>
                <a:cs typeface="Proxima Nova"/>
                <a:sym typeface="Proxima Nova"/>
              </a:rPr>
              <a:t> applications to be easily shared and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Simplifies the automation that DevOps provides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Provide consistent environment for Developers and Operations</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Write once – deploy anywhere</a:t>
            </a:r>
          </a:p>
        </p:txBody>
      </p:sp>
      <p:pic>
        <p:nvPicPr>
          <p:cNvPr id="287" name="Shape 287" descr="rht-container-build.png"/>
          <p:cNvPicPr preferRelativeResize="0"/>
          <p:nvPr/>
        </p:nvPicPr>
        <p:blipFill>
          <a:blip r:embed="rId3">
            <a:alphaModFix/>
          </a:blip>
          <a:stretch>
            <a:fillRect/>
          </a:stretch>
        </p:blipFill>
        <p:spPr>
          <a:xfrm>
            <a:off x="4681550" y="650510"/>
            <a:ext cx="3121425" cy="159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5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5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5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500"/>
                                        <p:tgtEl>
                                          <p:spTgt spid="2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
                                            <p:txEl>
                                              <p:pRg st="4" end="4"/>
                                            </p:txEl>
                                          </p:spTgt>
                                        </p:tgtEl>
                                        <p:attrNameLst>
                                          <p:attrName>style.visibility</p:attrName>
                                        </p:attrNameLst>
                                      </p:cBhvr>
                                      <p:to>
                                        <p:strVal val="visible"/>
                                      </p:to>
                                    </p:set>
                                    <p:animEffect transition="in" filter="fade">
                                      <p:cBhvr>
                                        <p:cTn id="27" dur="500"/>
                                        <p:tgtEl>
                                          <p:spTgt spid="2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11</a:t>
            </a:fld>
            <a:endParaRPr lang="en"/>
          </a:p>
        </p:txBody>
      </p:sp>
      <p:sp>
        <p:nvSpPr>
          <p:cNvPr id="294" name="Shape 294"/>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WHAT ARE CONTAINERS?</a:t>
            </a:r>
            <a:br>
              <a:rPr lang="en" dirty="0"/>
            </a:br>
            <a:r>
              <a:rPr lang="en" sz="1400" dirty="0"/>
              <a:t>It Depends Who You Ask</a:t>
            </a:r>
          </a:p>
        </p:txBody>
      </p:sp>
      <p:sp>
        <p:nvSpPr>
          <p:cNvPr id="295" name="Shape 295"/>
          <p:cNvSpPr txBox="1"/>
          <p:nvPr/>
        </p:nvSpPr>
        <p:spPr>
          <a:xfrm>
            <a:off x="5365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Sandboxed application processes that run on a shared Linux OS kernel</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SE Linux</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Simpler, lighter, and denser than virtual machines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Portable across different environments</a:t>
            </a:r>
          </a:p>
          <a:p>
            <a:pPr lvl="0" rtl="0">
              <a:spcBef>
                <a:spcPts val="0"/>
              </a:spcBef>
              <a:buNone/>
            </a:pPr>
            <a:endParaRPr dirty="0">
              <a:latin typeface="Proxima Nova"/>
              <a:ea typeface="Proxima Nova"/>
              <a:cs typeface="Proxima Nova"/>
              <a:sym typeface="Proxima Nova"/>
            </a:endParaRPr>
          </a:p>
        </p:txBody>
      </p:sp>
      <p:sp>
        <p:nvSpPr>
          <p:cNvPr id="296" name="Shape 296"/>
          <p:cNvSpPr txBox="1"/>
          <p:nvPr/>
        </p:nvSpPr>
        <p:spPr>
          <a:xfrm>
            <a:off x="4771325" y="2787400"/>
            <a:ext cx="3962100" cy="20319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Package the application and all of its dependencies</a:t>
            </a:r>
          </a:p>
          <a:p>
            <a:pPr marL="457200" lvl="0" indent="-228600" rtl="0">
              <a:lnSpc>
                <a:spcPct val="100000"/>
              </a:lnSpc>
              <a:spcBef>
                <a:spcPts val="1000"/>
              </a:spcBef>
              <a:buFont typeface="Proxima Nova"/>
              <a:buChar char="●"/>
            </a:pPr>
            <a:r>
              <a:rPr lang="en" dirty="0">
                <a:latin typeface="Proxima Nova"/>
                <a:ea typeface="Proxima Nova"/>
                <a:cs typeface="Proxima Nova"/>
                <a:sym typeface="Proxima Nova"/>
              </a:rPr>
              <a:t>Deploy to any environment in seconds and enable CI/CD</a:t>
            </a:r>
          </a:p>
          <a:p>
            <a:pPr marL="457200" lvl="0" indent="-228600" rtl="0">
              <a:spcBef>
                <a:spcPts val="1000"/>
              </a:spcBef>
              <a:buFont typeface="Proxima Nova"/>
              <a:buChar char="●"/>
            </a:pPr>
            <a:r>
              <a:rPr lang="en" dirty="0">
                <a:solidFill>
                  <a:srgbClr val="000000"/>
                </a:solidFill>
                <a:latin typeface="Proxima Nova"/>
                <a:ea typeface="Proxima Nova"/>
                <a:cs typeface="Proxima Nova"/>
                <a:sym typeface="Proxima Nova"/>
              </a:rPr>
              <a:t>Easily access and share containerized components</a:t>
            </a:r>
          </a:p>
        </p:txBody>
      </p:sp>
      <p:pic>
        <p:nvPicPr>
          <p:cNvPr id="298" name="Shape 298" descr="image 1.png"/>
          <p:cNvPicPr preferRelativeResize="0"/>
          <p:nvPr/>
        </p:nvPicPr>
        <p:blipFill>
          <a:blip r:embed="rId3">
            <a:alphaModFix/>
          </a:blip>
          <a:stretch>
            <a:fillRect/>
          </a:stretch>
        </p:blipFill>
        <p:spPr>
          <a:xfrm>
            <a:off x="1036360" y="1129625"/>
            <a:ext cx="7105451" cy="1678950"/>
          </a:xfrm>
          <a:prstGeom prst="rect">
            <a:avLst/>
          </a:prstGeom>
          <a:noFill/>
          <a:ln>
            <a:noFill/>
          </a:ln>
        </p:spPr>
      </p:pic>
      <p:sp>
        <p:nvSpPr>
          <p:cNvPr id="299" name="Shape 299"/>
          <p:cNvSpPr/>
          <p:nvPr/>
        </p:nvSpPr>
        <p:spPr>
          <a:xfrm>
            <a:off x="5281625" y="1525425"/>
            <a:ext cx="3862200" cy="897000"/>
          </a:xfrm>
          <a:prstGeom prst="rect">
            <a:avLst/>
          </a:prstGeom>
          <a:solidFill>
            <a:srgbClr val="82828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325" y="1525425"/>
            <a:ext cx="3862200" cy="897000"/>
          </a:xfrm>
          <a:prstGeom prst="rect">
            <a:avLst/>
          </a:prstGeom>
          <a:solidFill>
            <a:srgbClr val="02414D"/>
          </a:solidFill>
          <a:ln>
            <a:noFill/>
          </a:ln>
        </p:spPr>
        <p:txBody>
          <a:bodyPr lIns="91425" tIns="91425" rIns="91425" bIns="91425" anchor="ctr" anchorCtr="0">
            <a:noAutofit/>
          </a:bodyPr>
          <a:lstStyle/>
          <a:p>
            <a:pPr lvl="0">
              <a:spcBef>
                <a:spcPts val="0"/>
              </a:spcBef>
              <a:buNone/>
            </a:pPr>
            <a:endParaRPr/>
          </a:p>
        </p:txBody>
      </p:sp>
      <p:sp>
        <p:nvSpPr>
          <p:cNvPr id="301" name="Shape 301"/>
          <p:cNvSpPr txBox="1"/>
          <p:nvPr/>
        </p:nvSpPr>
        <p:spPr>
          <a:xfrm>
            <a:off x="612725" y="1790312"/>
            <a:ext cx="3046800" cy="382200"/>
          </a:xfrm>
          <a:prstGeom prst="rect">
            <a:avLst/>
          </a:prstGeom>
          <a:noFill/>
          <a:ln>
            <a:noFill/>
          </a:ln>
        </p:spPr>
        <p:txBody>
          <a:bodyPr lIns="91425" tIns="91425" rIns="91425" bIns="91425" anchor="ctr" anchorCtr="0">
            <a:noAutofit/>
          </a:bodyPr>
          <a:lstStyle/>
          <a:p>
            <a:pPr lvl="0" rtl="0">
              <a:spcBef>
                <a:spcPts val="0"/>
              </a:spcBef>
              <a:buNone/>
            </a:pPr>
            <a:r>
              <a:rPr lang="en" sz="2400" b="1" dirty="0">
                <a:solidFill>
                  <a:srgbClr val="FFFFFF"/>
                </a:solidFill>
                <a:latin typeface="Open Sans"/>
                <a:ea typeface="Open Sans"/>
                <a:cs typeface="Open Sans"/>
                <a:sym typeface="Open Sans"/>
              </a:rPr>
              <a:t>INFRASTRUCTURE</a:t>
            </a:r>
          </a:p>
        </p:txBody>
      </p:sp>
      <p:sp>
        <p:nvSpPr>
          <p:cNvPr id="302" name="Shape 302"/>
          <p:cNvSpPr txBox="1"/>
          <p:nvPr/>
        </p:nvSpPr>
        <p:spPr>
          <a:xfrm>
            <a:off x="5108600" y="1790300"/>
            <a:ext cx="3046800" cy="382200"/>
          </a:xfrm>
          <a:prstGeom prst="rect">
            <a:avLst/>
          </a:prstGeom>
          <a:noFill/>
          <a:ln>
            <a:noFill/>
          </a:ln>
        </p:spPr>
        <p:txBody>
          <a:bodyPr lIns="91425" tIns="91425" rIns="91425" bIns="91425" anchor="ctr" anchorCtr="0">
            <a:noAutofit/>
          </a:bodyPr>
          <a:lstStyle/>
          <a:p>
            <a:pPr lvl="0" algn="r" rtl="0">
              <a:spcBef>
                <a:spcPts val="0"/>
              </a:spcBef>
              <a:buNone/>
            </a:pPr>
            <a:r>
              <a:rPr lang="en" sz="2400" b="1" dirty="0">
                <a:solidFill>
                  <a:srgbClr val="FFFFFF"/>
                </a:solidFill>
                <a:latin typeface="Open Sans"/>
                <a:ea typeface="Open Sans"/>
                <a:cs typeface="Open Sans"/>
                <a:sym typeface="Open Sans"/>
              </a:rPr>
              <a:t>APPLICATIONS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 calcmode="lin" valueType="num">
                                      <p:cBhvr additive="base">
                                        <p:cTn id="12"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 calcmode="lin" valueType="num">
                                      <p:cBhvr additive="base">
                                        <p:cTn id="18"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 calcmode="lin" valueType="num">
                                      <p:cBhvr additive="base">
                                        <p:cTn id="24"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 calcmode="lin" valueType="num">
                                      <p:cBhvr additive="base">
                                        <p:cTn id="30"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2"/>
                                        </p:tgtEl>
                                        <p:attrNameLst>
                                          <p:attrName>style.visibility</p:attrName>
                                        </p:attrNameLst>
                                      </p:cBhvr>
                                      <p:to>
                                        <p:strVal val="visible"/>
                                      </p:to>
                                    </p:set>
                                    <p:animEffect transition="in" filter="fade">
                                      <p:cBhvr>
                                        <p:cTn id="36" dur="500"/>
                                        <p:tgtEl>
                                          <p:spTgt spid="30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96">
                                            <p:txEl>
                                              <p:pRg st="0" end="0"/>
                                            </p:txEl>
                                          </p:spTgt>
                                        </p:tgtEl>
                                        <p:attrNameLst>
                                          <p:attrName>style.visibility</p:attrName>
                                        </p:attrNameLst>
                                      </p:cBhvr>
                                      <p:to>
                                        <p:strVal val="visible"/>
                                      </p:to>
                                    </p:set>
                                    <p:anim calcmode="lin" valueType="num">
                                      <p:cBhvr additive="base">
                                        <p:cTn id="41"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96">
                                            <p:txEl>
                                              <p:pRg st="1" end="1"/>
                                            </p:txEl>
                                          </p:spTgt>
                                        </p:tgtEl>
                                        <p:attrNameLst>
                                          <p:attrName>style.visibility</p:attrName>
                                        </p:attrNameLst>
                                      </p:cBhvr>
                                      <p:to>
                                        <p:strVal val="visible"/>
                                      </p:to>
                                    </p:set>
                                    <p:anim calcmode="lin" valueType="num">
                                      <p:cBhvr additive="base">
                                        <p:cTn id="47"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6">
                                            <p:txEl>
                                              <p:pRg st="2" end="2"/>
                                            </p:txEl>
                                          </p:spTgt>
                                        </p:tgtEl>
                                        <p:attrNameLst>
                                          <p:attrName>style.visibility</p:attrName>
                                        </p:attrNameLst>
                                      </p:cBhvr>
                                      <p:to>
                                        <p:strVal val="visible"/>
                                      </p:to>
                                    </p:set>
                                    <p:animEffect transition="in" filter="fade">
                                      <p:cBhvr>
                                        <p:cTn id="53"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solidFill>
                  <a:srgbClr val="000000"/>
                </a:solidFill>
                <a:latin typeface="Proxima Nova"/>
                <a:ea typeface="Proxima Nova"/>
                <a:cs typeface="Proxima Nova"/>
                <a:sym typeface="Proxima Nova"/>
              </a:rPr>
              <a:t>THE SOLUTION</a:t>
            </a:r>
          </a:p>
        </p:txBody>
      </p:sp>
      <p:sp>
        <p:nvSpPr>
          <p:cNvPr id="308" name="Shape 308"/>
          <p:cNvSpPr/>
          <p:nvPr/>
        </p:nvSpPr>
        <p:spPr>
          <a:xfrm>
            <a:off x="3681450" y="3837071"/>
            <a:ext cx="1781100" cy="487200"/>
          </a:xfrm>
          <a:prstGeom prst="rect">
            <a:avLst/>
          </a:prstGeom>
          <a:solidFill>
            <a:srgbClr val="999999"/>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Hardware</a:t>
            </a:r>
          </a:p>
        </p:txBody>
      </p:sp>
      <p:sp>
        <p:nvSpPr>
          <p:cNvPr id="309" name="Shape 309"/>
          <p:cNvSpPr/>
          <p:nvPr/>
        </p:nvSpPr>
        <p:spPr>
          <a:xfrm>
            <a:off x="3681450" y="3324225"/>
            <a:ext cx="1781100" cy="487200"/>
          </a:xfrm>
          <a:prstGeom prst="rect">
            <a:avLst/>
          </a:prstGeom>
          <a:solidFill>
            <a:srgbClr val="004153"/>
          </a:solidFill>
          <a:ln>
            <a:noFill/>
          </a:ln>
        </p:spPr>
        <p:txBody>
          <a:bodyPr lIns="91425" tIns="91425" rIns="91425" bIns="91425" anchor="ctr"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Virtual Machine</a:t>
            </a:r>
          </a:p>
        </p:txBody>
      </p:sp>
      <p:sp>
        <p:nvSpPr>
          <p:cNvPr id="310" name="Shape 310"/>
          <p:cNvSpPr/>
          <p:nvPr/>
        </p:nvSpPr>
        <p:spPr>
          <a:xfrm>
            <a:off x="3681450" y="2809875"/>
            <a:ext cx="1781100" cy="487200"/>
          </a:xfrm>
          <a:prstGeom prst="rect">
            <a:avLst/>
          </a:prstGeom>
          <a:solidFill>
            <a:srgbClr val="CC0000"/>
          </a:solidFill>
          <a:ln>
            <a:noFill/>
          </a:ln>
        </p:spPr>
        <p:txBody>
          <a:bodyPr lIns="91425" tIns="91425" rIns="91425" bIns="91425" anchor="b" anchorCtr="0">
            <a:noAutofit/>
          </a:bodyPr>
          <a:lstStyle/>
          <a:p>
            <a:pPr lvl="0" algn="ctr" rtl="0">
              <a:spcBef>
                <a:spcPts val="0"/>
              </a:spcBef>
              <a:buNone/>
            </a:pPr>
            <a:r>
              <a:rPr lang="en" dirty="0">
                <a:solidFill>
                  <a:srgbClr val="FFFFFF"/>
                </a:solidFill>
                <a:latin typeface="Proxima Nova"/>
                <a:ea typeface="Proxima Nova"/>
                <a:cs typeface="Proxima Nova"/>
                <a:sym typeface="Proxima Nova"/>
              </a:rPr>
              <a:t>Operating System</a:t>
            </a:r>
          </a:p>
        </p:txBody>
      </p:sp>
      <p:sp>
        <p:nvSpPr>
          <p:cNvPr id="311" name="Shape 311"/>
          <p:cNvSpPr/>
          <p:nvPr/>
        </p:nvSpPr>
        <p:spPr>
          <a:xfrm>
            <a:off x="3843300" y="1495425"/>
            <a:ext cx="1457400" cy="1457400"/>
          </a:xfrm>
          <a:prstGeom prst="rect">
            <a:avLst/>
          </a:prstGeom>
          <a:noFill/>
          <a:ln w="19050" cap="flat" cmpd="sng">
            <a:solidFill>
              <a:srgbClr val="666666"/>
            </a:solidFill>
            <a:prstDash val="dash"/>
            <a:round/>
            <a:headEnd type="none" w="med" len="med"/>
            <a:tailEnd type="none" w="med" len="med"/>
          </a:ln>
        </p:spPr>
        <p:txBody>
          <a:bodyPr lIns="91425" tIns="91425" rIns="91425" bIns="91425" anchor="t" anchorCtr="0">
            <a:noAutofit/>
          </a:bodyPr>
          <a:lstStyle/>
          <a:p>
            <a:pPr lvl="0" algn="ctr" rtl="0">
              <a:spcBef>
                <a:spcPts val="0"/>
              </a:spcBef>
              <a:buNone/>
            </a:pPr>
            <a:r>
              <a:rPr lang="en">
                <a:latin typeface="Proxima Nova"/>
                <a:ea typeface="Proxima Nova"/>
                <a:cs typeface="Proxima Nova"/>
                <a:sym typeface="Proxima Nova"/>
              </a:rPr>
              <a:t>Container</a:t>
            </a:r>
          </a:p>
        </p:txBody>
      </p:sp>
      <p:sp>
        <p:nvSpPr>
          <p:cNvPr id="312" name="Shape 312"/>
          <p:cNvSpPr/>
          <p:nvPr/>
        </p:nvSpPr>
        <p:spPr>
          <a:xfrm>
            <a:off x="4095750" y="1882175"/>
            <a:ext cx="952500" cy="900600"/>
          </a:xfrm>
          <a:prstGeom prst="rect">
            <a:avLst/>
          </a:prstGeom>
          <a:solidFill>
            <a:srgbClr val="00B9E4"/>
          </a:solidFill>
          <a:ln>
            <a:noFill/>
          </a:ln>
        </p:spPr>
        <p:txBody>
          <a:bodyPr lIns="91425" tIns="91425" rIns="91425" bIns="91425" anchor="ctr" anchorCtr="0">
            <a:noAutofit/>
          </a:bodyPr>
          <a:lstStyle/>
          <a:p>
            <a:pPr lvl="0" algn="ctr" rtl="0">
              <a:spcBef>
                <a:spcPts val="0"/>
              </a:spcBef>
              <a:buNone/>
            </a:pPr>
            <a:r>
              <a:rPr lang="en">
                <a:solidFill>
                  <a:srgbClr val="FFFFFF"/>
                </a:solidFill>
                <a:latin typeface="Proxima Nova"/>
                <a:ea typeface="Proxima Nova"/>
                <a:cs typeface="Proxima Nova"/>
                <a:sym typeface="Proxima Nova"/>
              </a:rPr>
              <a:t>App</a:t>
            </a:r>
          </a:p>
        </p:txBody>
      </p:sp>
      <p:sp>
        <p:nvSpPr>
          <p:cNvPr id="313" name="Shape 313"/>
          <p:cNvSpPr txBox="1"/>
          <p:nvPr/>
        </p:nvSpPr>
        <p:spPr>
          <a:xfrm>
            <a:off x="6067425" y="1943100"/>
            <a:ext cx="16764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Developers</a:t>
            </a:r>
          </a:p>
        </p:txBody>
      </p:sp>
      <p:sp>
        <p:nvSpPr>
          <p:cNvPr id="314" name="Shape 314"/>
          <p:cNvSpPr txBox="1"/>
          <p:nvPr/>
        </p:nvSpPr>
        <p:spPr>
          <a:xfrm>
            <a:off x="1724025" y="3371850"/>
            <a:ext cx="2705100" cy="487200"/>
          </a:xfrm>
          <a:prstGeom prst="rect">
            <a:avLst/>
          </a:prstGeom>
          <a:noFill/>
          <a:ln>
            <a:noFill/>
          </a:ln>
        </p:spPr>
        <p:txBody>
          <a:bodyPr lIns="91425" tIns="91425" rIns="91425" bIns="91425" anchor="t" anchorCtr="0">
            <a:noAutofit/>
          </a:bodyPr>
          <a:lstStyle/>
          <a:p>
            <a:pPr lvl="0" rtl="0">
              <a:spcBef>
                <a:spcPts val="0"/>
              </a:spcBef>
              <a:buNone/>
            </a:pPr>
            <a:r>
              <a:rPr lang="en">
                <a:latin typeface="Proxima Nova"/>
                <a:ea typeface="Proxima Nova"/>
                <a:cs typeface="Proxima Nova"/>
                <a:sym typeface="Proxima Nova"/>
              </a:rPr>
              <a:t>Controlled by </a:t>
            </a:r>
            <a:br>
              <a:rPr lang="en">
                <a:latin typeface="Proxima Nova"/>
                <a:ea typeface="Proxima Nova"/>
                <a:cs typeface="Proxima Nova"/>
                <a:sym typeface="Proxima Nova"/>
              </a:rPr>
            </a:br>
            <a:r>
              <a:rPr lang="en">
                <a:latin typeface="Proxima Nova"/>
                <a:ea typeface="Proxima Nova"/>
                <a:cs typeface="Proxima Nova"/>
                <a:sym typeface="Proxima Nova"/>
              </a:rPr>
              <a:t>IT Operations</a:t>
            </a:r>
          </a:p>
        </p:txBody>
      </p:sp>
      <p:sp>
        <p:nvSpPr>
          <p:cNvPr id="315" name="Shape 315"/>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500"/>
                                        <p:tgtEl>
                                          <p:spTgt spid="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5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9"/>
                                        </p:tgtEl>
                                        <p:attrNameLst>
                                          <p:attrName>style.visibility</p:attrName>
                                        </p:attrNameLst>
                                      </p:cBhvr>
                                      <p:to>
                                        <p:strVal val="visible"/>
                                      </p:to>
                                    </p:set>
                                    <p:animEffect transition="in" filter="fade">
                                      <p:cBhvr>
                                        <p:cTn id="20" dur="500"/>
                                        <p:tgtEl>
                                          <p:spTgt spid="3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0"/>
                                        </p:tgtEl>
                                        <p:attrNameLst>
                                          <p:attrName>style.visibility</p:attrName>
                                        </p:attrNameLst>
                                      </p:cBhvr>
                                      <p:to>
                                        <p:strVal val="visible"/>
                                      </p:to>
                                    </p:set>
                                    <p:animEffect transition="in" filter="fade">
                                      <p:cBhvr>
                                        <p:cTn id="25" dur="500"/>
                                        <p:tgtEl>
                                          <p:spTgt spid="3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5"/>
                                        </p:tgtEl>
                                        <p:attrNameLst>
                                          <p:attrName>style.visibility</p:attrName>
                                        </p:attrNameLst>
                                      </p:cBhvr>
                                      <p:to>
                                        <p:strVal val="visible"/>
                                      </p:to>
                                    </p:set>
                                    <p:animEffect transition="in" filter="fade">
                                      <p:cBhvr>
                                        <p:cTn id="30" dur="500"/>
                                        <p:tgtEl>
                                          <p:spTgt spid="3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3"/>
                                        </p:tgtEl>
                                        <p:attrNameLst>
                                          <p:attrName>style.visibility</p:attrName>
                                        </p:attrNameLst>
                                      </p:cBhvr>
                                      <p:to>
                                        <p:strVal val="visible"/>
                                      </p:to>
                                    </p:set>
                                    <p:animEffect transition="in" filter="fade">
                                      <p:cBhvr>
                                        <p:cTn id="33" dur="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fade">
                                      <p:cBhvr>
                                        <p:cTn id="38" dur="500"/>
                                        <p:tgtEl>
                                          <p:spTgt spid="3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2"/>
                                        </p:tgtEl>
                                        <p:attrNameLst>
                                          <p:attrName>style.visibility</p:attrName>
                                        </p:attrNameLst>
                                      </p:cBhvr>
                                      <p:to>
                                        <p:strVal val="visible"/>
                                      </p:to>
                                    </p:set>
                                    <p:animEffect transition="in" filter="fade">
                                      <p:cBhvr>
                                        <p:cTn id="4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p:bldP spid="309" grpId="0" animBg="1"/>
      <p:bldP spid="310" grpId="0" animBg="1"/>
      <p:bldP spid="311" grpId="0" animBg="1"/>
      <p:bldP spid="312" grpId="0" animBg="1"/>
      <p:bldP spid="313" grpId="0"/>
      <p:bldP spid="314" grpId="0"/>
      <p:bldP spid="315" grpId="0" animBg="1"/>
      <p:bldP spid="31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p:nvPr/>
        </p:nvSpPr>
        <p:spPr>
          <a:xfrm>
            <a:off x="685800" y="0"/>
            <a:ext cx="7772400" cy="1028700"/>
          </a:xfrm>
          <a:prstGeom prst="rect">
            <a:avLst/>
          </a:prstGeom>
          <a:noFill/>
          <a:ln>
            <a:noFill/>
          </a:ln>
        </p:spPr>
        <p:txBody>
          <a:bodyPr lIns="91425" tIns="91425" rIns="91425" bIns="91425" anchor="b" anchorCtr="0">
            <a:noAutofit/>
          </a:bodyPr>
          <a:lstStyle/>
          <a:p>
            <a:pPr lvl="0" algn="ctr" rtl="0">
              <a:spcBef>
                <a:spcPts val="0"/>
              </a:spcBef>
              <a:buNone/>
            </a:pPr>
            <a:r>
              <a:rPr lang="en" sz="2800">
                <a:latin typeface="Proxima Nova"/>
                <a:ea typeface="Proxima Nova"/>
                <a:cs typeface="Proxima Nova"/>
                <a:sym typeface="Proxima Nova"/>
              </a:rPr>
              <a:t>THE SOLUTION</a:t>
            </a:r>
          </a:p>
        </p:txBody>
      </p:sp>
      <p:pic>
        <p:nvPicPr>
          <p:cNvPr id="322" name="Shape 322"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323" name="Shape 323"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324" name="Shape 324"/>
          <p:cNvSpPr txBox="1"/>
          <p:nvPr/>
        </p:nvSpPr>
        <p:spPr>
          <a:xfrm>
            <a:off x="5327316" y="4250766"/>
            <a:ext cx="2433052"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325" name="Shape 325" descr="ops-2.png"/>
          <p:cNvPicPr preferRelativeResize="0"/>
          <p:nvPr/>
        </p:nvPicPr>
        <p:blipFill>
          <a:blip r:embed="rId4">
            <a:alphaModFix/>
          </a:blip>
          <a:stretch>
            <a:fillRect/>
          </a:stretch>
        </p:blipFill>
        <p:spPr>
          <a:xfrm>
            <a:off x="5515402" y="2611198"/>
            <a:ext cx="890262" cy="1440248"/>
          </a:xfrm>
          <a:prstGeom prst="rect">
            <a:avLst/>
          </a:prstGeom>
          <a:noFill/>
          <a:ln>
            <a:noFill/>
          </a:ln>
        </p:spPr>
      </p:pic>
      <p:pic>
        <p:nvPicPr>
          <p:cNvPr id="326" name="Shape 326" descr="ops-1.png"/>
          <p:cNvPicPr preferRelativeResize="0"/>
          <p:nvPr/>
        </p:nvPicPr>
        <p:blipFill>
          <a:blip r:embed="rId5">
            <a:alphaModFix/>
          </a:blip>
          <a:stretch>
            <a:fillRect/>
          </a:stretch>
        </p:blipFill>
        <p:spPr>
          <a:xfrm>
            <a:off x="6117032" y="2772501"/>
            <a:ext cx="890262" cy="1440248"/>
          </a:xfrm>
          <a:prstGeom prst="rect">
            <a:avLst/>
          </a:prstGeom>
          <a:noFill/>
          <a:ln>
            <a:noFill/>
          </a:ln>
        </p:spPr>
      </p:pic>
      <p:grpSp>
        <p:nvGrpSpPr>
          <p:cNvPr id="327" name="Shape 327"/>
          <p:cNvGrpSpPr/>
          <p:nvPr/>
        </p:nvGrpSpPr>
        <p:grpSpPr>
          <a:xfrm>
            <a:off x="5529205" y="1502854"/>
            <a:ext cx="2066015" cy="1178945"/>
            <a:chOff x="896900" y="1185025"/>
            <a:chExt cx="2283900" cy="1303278"/>
          </a:xfrm>
        </p:grpSpPr>
        <p:sp>
          <p:nvSpPr>
            <p:cNvPr id="328" name="Shape 328"/>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9" name="Shape 329"/>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31" name="Shape 331" descr="Icon_RH_Misc_ControlPanel-Management_RGB_Shiny.png"/>
          <p:cNvPicPr preferRelativeResize="0"/>
          <p:nvPr/>
        </p:nvPicPr>
        <p:blipFill>
          <a:blip r:embed="rId6">
            <a:alphaModFix/>
          </a:blip>
          <a:stretch>
            <a:fillRect/>
          </a:stretch>
        </p:blipFill>
        <p:spPr>
          <a:xfrm>
            <a:off x="5700064" y="1699658"/>
            <a:ext cx="413801" cy="472192"/>
          </a:xfrm>
          <a:prstGeom prst="rect">
            <a:avLst/>
          </a:prstGeom>
          <a:noFill/>
          <a:ln>
            <a:noFill/>
          </a:ln>
        </p:spPr>
      </p:pic>
      <p:pic>
        <p:nvPicPr>
          <p:cNvPr id="332" name="Shape 332" descr="Icon_RH_Misc_LowerCost-$_RGB_Shiny.png"/>
          <p:cNvPicPr preferRelativeResize="0"/>
          <p:nvPr/>
        </p:nvPicPr>
        <p:blipFill>
          <a:blip r:embed="rId7">
            <a:alphaModFix/>
          </a:blip>
          <a:stretch>
            <a:fillRect/>
          </a:stretch>
        </p:blipFill>
        <p:spPr>
          <a:xfrm>
            <a:off x="6418443" y="1636250"/>
            <a:ext cx="290030" cy="599009"/>
          </a:xfrm>
          <a:prstGeom prst="rect">
            <a:avLst/>
          </a:prstGeom>
          <a:noFill/>
          <a:ln>
            <a:noFill/>
          </a:ln>
        </p:spPr>
      </p:pic>
      <p:sp>
        <p:nvSpPr>
          <p:cNvPr id="333" name="Shape 333"/>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334" name="Shape 334" descr="dev-1.png"/>
          <p:cNvPicPr preferRelativeResize="0"/>
          <p:nvPr/>
        </p:nvPicPr>
        <p:blipFill>
          <a:blip r:embed="rId8">
            <a:alphaModFix/>
          </a:blip>
          <a:stretch>
            <a:fillRect/>
          </a:stretch>
        </p:blipFill>
        <p:spPr>
          <a:xfrm>
            <a:off x="2780386" y="2577480"/>
            <a:ext cx="890262" cy="1440248"/>
          </a:xfrm>
          <a:prstGeom prst="rect">
            <a:avLst/>
          </a:prstGeom>
          <a:noFill/>
          <a:ln>
            <a:noFill/>
          </a:ln>
        </p:spPr>
      </p:pic>
      <p:pic>
        <p:nvPicPr>
          <p:cNvPr id="335" name="Shape 335" descr="dev-2.png"/>
          <p:cNvPicPr preferRelativeResize="0"/>
          <p:nvPr/>
        </p:nvPicPr>
        <p:blipFill>
          <a:blip r:embed="rId9">
            <a:alphaModFix/>
          </a:blip>
          <a:stretch>
            <a:fillRect/>
          </a:stretch>
        </p:blipFill>
        <p:spPr>
          <a:xfrm>
            <a:off x="2178756" y="2738783"/>
            <a:ext cx="890262" cy="1440248"/>
          </a:xfrm>
          <a:prstGeom prst="rect">
            <a:avLst/>
          </a:prstGeom>
          <a:noFill/>
          <a:ln>
            <a:noFill/>
          </a:ln>
        </p:spPr>
      </p:pic>
      <p:grpSp>
        <p:nvGrpSpPr>
          <p:cNvPr id="336" name="Shape 336"/>
          <p:cNvGrpSpPr/>
          <p:nvPr/>
        </p:nvGrpSpPr>
        <p:grpSpPr>
          <a:xfrm>
            <a:off x="1590919" y="1502854"/>
            <a:ext cx="2066015" cy="1178945"/>
            <a:chOff x="896900" y="1185025"/>
            <a:chExt cx="2283900" cy="1303278"/>
          </a:xfrm>
        </p:grpSpPr>
        <p:sp>
          <p:nvSpPr>
            <p:cNvPr id="337" name="Shape 337"/>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40" name="Shape 340"/>
          <p:cNvPicPr preferRelativeResize="0"/>
          <p:nvPr/>
        </p:nvPicPr>
        <p:blipFill>
          <a:blip r:embed="rId10">
            <a:alphaModFix/>
          </a:blip>
          <a:stretch>
            <a:fillRect/>
          </a:stretch>
        </p:blipFill>
        <p:spPr>
          <a:xfrm>
            <a:off x="2980033" y="1682083"/>
            <a:ext cx="514975" cy="544016"/>
          </a:xfrm>
          <a:prstGeom prst="rect">
            <a:avLst/>
          </a:prstGeom>
          <a:noFill/>
          <a:ln>
            <a:noFill/>
          </a:ln>
        </p:spPr>
      </p:pic>
      <p:pic>
        <p:nvPicPr>
          <p:cNvPr id="341" name="Shape 341"/>
          <p:cNvPicPr preferRelativeResize="0"/>
          <p:nvPr/>
        </p:nvPicPr>
        <p:blipFill>
          <a:blip r:embed="rId11">
            <a:alphaModFix/>
          </a:blip>
          <a:stretch>
            <a:fillRect/>
          </a:stretch>
        </p:blipFill>
        <p:spPr>
          <a:xfrm>
            <a:off x="4389226" y="2178900"/>
            <a:ext cx="425474" cy="454622"/>
          </a:xfrm>
          <a:prstGeom prst="rect">
            <a:avLst/>
          </a:prstGeom>
          <a:noFill/>
          <a:ln>
            <a:noFill/>
          </a:ln>
        </p:spPr>
      </p:pic>
      <p:pic>
        <p:nvPicPr>
          <p:cNvPr id="342" name="Shape 342" descr="Icon_RH_Object_BankSafe-Security_RGB_Shiny.png"/>
          <p:cNvPicPr preferRelativeResize="0"/>
          <p:nvPr/>
        </p:nvPicPr>
        <p:blipFill>
          <a:blip r:embed="rId12">
            <a:alphaModFix/>
          </a:blip>
          <a:stretch>
            <a:fillRect/>
          </a:stretch>
        </p:blipFill>
        <p:spPr>
          <a:xfrm>
            <a:off x="7013051" y="1680470"/>
            <a:ext cx="425481" cy="510568"/>
          </a:xfrm>
          <a:prstGeom prst="rect">
            <a:avLst/>
          </a:prstGeom>
          <a:noFill/>
          <a:ln>
            <a:noFill/>
          </a:ln>
        </p:spPr>
      </p:pic>
      <p:pic>
        <p:nvPicPr>
          <p:cNvPr id="343" name="Shape 343"/>
          <p:cNvPicPr preferRelativeResize="0"/>
          <p:nvPr/>
        </p:nvPicPr>
        <p:blipFill>
          <a:blip r:embed="rId13">
            <a:alphaModFix/>
          </a:blip>
          <a:stretch>
            <a:fillRect/>
          </a:stretch>
        </p:blipFill>
        <p:spPr>
          <a:xfrm>
            <a:off x="3942524" y="2750900"/>
            <a:ext cx="1319776" cy="598999"/>
          </a:xfrm>
          <a:prstGeom prst="rect">
            <a:avLst/>
          </a:prstGeom>
          <a:noFill/>
          <a:ln>
            <a:noFill/>
          </a:ln>
        </p:spPr>
      </p:pic>
      <p:pic>
        <p:nvPicPr>
          <p:cNvPr id="344" name="Shape 344" descr="Icon_RH_Misc_Arrows-Scalable_RGB_Shiny.png"/>
          <p:cNvPicPr preferRelativeResize="0"/>
          <p:nvPr/>
        </p:nvPicPr>
        <p:blipFill>
          <a:blip r:embed="rId14">
            <a:alphaModFix/>
          </a:blip>
          <a:stretch>
            <a:fillRect/>
          </a:stretch>
        </p:blipFill>
        <p:spPr>
          <a:xfrm>
            <a:off x="2353727" y="1675475"/>
            <a:ext cx="514967" cy="520560"/>
          </a:xfrm>
          <a:prstGeom prst="rect">
            <a:avLst/>
          </a:prstGeom>
          <a:noFill/>
          <a:ln>
            <a:noFill/>
          </a:ln>
        </p:spPr>
      </p:pic>
      <p:pic>
        <p:nvPicPr>
          <p:cNvPr id="345" name="Shape 345"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1698475" y="1299175"/>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Scheduling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Decide where to deploy containers</a:t>
            </a:r>
          </a:p>
        </p:txBody>
      </p:sp>
      <p:sp>
        <p:nvSpPr>
          <p:cNvPr id="487" name="Shape 487"/>
          <p:cNvSpPr txBox="1">
            <a:spLocks noGrp="1"/>
          </p:cNvSpPr>
          <p:nvPr>
            <p:ph type="sldNum" idx="12"/>
          </p:nvPr>
        </p:nvSpPr>
        <p:spPr>
          <a:xfrm>
            <a:off x="-76200" y="4800600"/>
            <a:ext cx="533400" cy="273900"/>
          </a:xfrm>
          <a:prstGeom prst="rect">
            <a:avLst/>
          </a:prstGeom>
        </p:spPr>
        <p:txBody>
          <a:bodyPr lIns="91425" tIns="0" rIns="91425" bIns="18275" anchor="ctr" anchorCtr="0">
            <a:noAutofit/>
          </a:bodyPr>
          <a:lstStyle/>
          <a:p>
            <a:pPr lvl="0" rtl="0">
              <a:spcBef>
                <a:spcPts val="0"/>
              </a:spcBef>
              <a:buClr>
                <a:srgbClr val="000000"/>
              </a:buClr>
              <a:buSzPct val="25000"/>
              <a:buFont typeface="Arial"/>
              <a:buNone/>
            </a:pPr>
            <a:fld id="{00000000-1234-1234-1234-123412341234}" type="slidenum">
              <a:rPr lang="en"/>
              <a:t>14</a:t>
            </a:fld>
            <a:endParaRPr lang="en"/>
          </a:p>
        </p:txBody>
      </p:sp>
      <p:sp>
        <p:nvSpPr>
          <p:cNvPr id="488" name="Shape 488"/>
          <p:cNvSpPr txBox="1">
            <a:spLocks noGrp="1"/>
          </p:cNvSpPr>
          <p:nvPr>
            <p:ph type="title"/>
          </p:nvPr>
        </p:nvSpPr>
        <p:spPr>
          <a:xfrm>
            <a:off x="685800" y="0"/>
            <a:ext cx="7772400" cy="602761"/>
          </a:xfrm>
          <a:prstGeom prst="rect">
            <a:avLst/>
          </a:prstGeom>
        </p:spPr>
        <p:txBody>
          <a:bodyPr lIns="91425" tIns="91425" rIns="91425" bIns="91425" anchor="b" anchorCtr="0">
            <a:noAutofit/>
          </a:bodyPr>
          <a:lstStyle/>
          <a:p>
            <a:pPr lvl="0" algn="ctr" rtl="0">
              <a:spcBef>
                <a:spcPts val="0"/>
              </a:spcBef>
              <a:buNone/>
            </a:pPr>
            <a:r>
              <a:rPr lang="en" dirty="0">
                <a:solidFill>
                  <a:schemeClr val="dk1"/>
                </a:solidFill>
              </a:rPr>
              <a:t>WE NEED MORE THAN JUST CONTAINERS</a:t>
            </a:r>
          </a:p>
        </p:txBody>
      </p:sp>
      <p:sp>
        <p:nvSpPr>
          <p:cNvPr id="489" name="Shape 489"/>
          <p:cNvSpPr txBox="1"/>
          <p:nvPr/>
        </p:nvSpPr>
        <p:spPr>
          <a:xfrm>
            <a:off x="1698475" y="2142896"/>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Lifecycle and health</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Keep containers running despite failures</a:t>
            </a:r>
          </a:p>
        </p:txBody>
      </p:sp>
      <p:sp>
        <p:nvSpPr>
          <p:cNvPr id="490" name="Shape 490"/>
          <p:cNvSpPr txBox="1"/>
          <p:nvPr/>
        </p:nvSpPr>
        <p:spPr>
          <a:xfrm>
            <a:off x="1698475" y="2986617"/>
            <a:ext cx="3221700" cy="710399"/>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Discovery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Find other containers on the network</a:t>
            </a:r>
          </a:p>
        </p:txBody>
      </p:sp>
      <p:sp>
        <p:nvSpPr>
          <p:cNvPr id="491" name="Shape 491"/>
          <p:cNvSpPr txBox="1"/>
          <p:nvPr/>
        </p:nvSpPr>
        <p:spPr>
          <a:xfrm>
            <a:off x="1698475" y="3830339"/>
            <a:ext cx="32217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Monitoring</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Visibility into running containers</a:t>
            </a:r>
          </a:p>
        </p:txBody>
      </p:sp>
      <p:sp>
        <p:nvSpPr>
          <p:cNvPr id="492" name="Shape 492"/>
          <p:cNvSpPr txBox="1"/>
          <p:nvPr/>
        </p:nvSpPr>
        <p:spPr>
          <a:xfrm>
            <a:off x="5377424" y="1299175"/>
            <a:ext cx="27864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latin typeface="Proxima Nova"/>
                <a:ea typeface="Proxima Nova"/>
                <a:cs typeface="Proxima Nova"/>
                <a:sym typeface="Proxima Nova"/>
              </a:rPr>
              <a:t>Security</a:t>
            </a:r>
            <a:br>
              <a:rPr lang="en" sz="2200" dirty="0">
                <a:solidFill>
                  <a:srgbClr val="000000"/>
                </a:solidFill>
                <a:latin typeface="Proxima Nova"/>
                <a:ea typeface="Proxima Nova"/>
                <a:cs typeface="Proxima Nova"/>
                <a:sym typeface="Proxima Nova"/>
              </a:rPr>
            </a:br>
            <a:r>
              <a:rPr lang="en" sz="1200" dirty="0">
                <a:solidFill>
                  <a:schemeClr val="dk1"/>
                </a:solidFill>
                <a:latin typeface="Proxima Nova"/>
                <a:ea typeface="Proxima Nova"/>
                <a:cs typeface="Proxima Nova"/>
                <a:sym typeface="Proxima Nova"/>
              </a:rPr>
              <a:t>Control who can do what</a:t>
            </a:r>
          </a:p>
        </p:txBody>
      </p:sp>
      <p:sp>
        <p:nvSpPr>
          <p:cNvPr id="493" name="Shape 493"/>
          <p:cNvSpPr txBox="1"/>
          <p:nvPr/>
        </p:nvSpPr>
        <p:spPr>
          <a:xfrm>
            <a:off x="5377424" y="2142896"/>
            <a:ext cx="3384300" cy="7104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2200" dirty="0">
                <a:solidFill>
                  <a:srgbClr val="000000"/>
                </a:solidFill>
                <a:latin typeface="Proxima Nova"/>
                <a:ea typeface="Proxima Nova"/>
                <a:cs typeface="Proxima Nova"/>
                <a:sym typeface="Proxima Nova"/>
              </a:rPr>
              <a:t>Scaling</a:t>
            </a:r>
          </a:p>
          <a:p>
            <a:pPr lvl="0" rtl="0">
              <a:lnSpc>
                <a:spcPct val="100000"/>
              </a:lnSpc>
              <a:spcBef>
                <a:spcPts val="0"/>
              </a:spcBef>
              <a:buNone/>
            </a:pPr>
            <a:r>
              <a:rPr lang="en" sz="1200" dirty="0">
                <a:solidFill>
                  <a:schemeClr val="dk1"/>
                </a:solidFill>
                <a:latin typeface="Proxima Nova"/>
                <a:ea typeface="Proxima Nova"/>
                <a:cs typeface="Proxima Nova"/>
                <a:sym typeface="Proxima Nova"/>
              </a:rPr>
              <a:t>Scale containers up and down</a:t>
            </a:r>
          </a:p>
        </p:txBody>
      </p:sp>
      <p:sp>
        <p:nvSpPr>
          <p:cNvPr id="494" name="Shape 494"/>
          <p:cNvSpPr txBox="1"/>
          <p:nvPr/>
        </p:nvSpPr>
        <p:spPr>
          <a:xfrm>
            <a:off x="5377424" y="2986617"/>
            <a:ext cx="3384300" cy="710399"/>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Persistence</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Survive data beyond container lifecycle</a:t>
            </a:r>
          </a:p>
        </p:txBody>
      </p:sp>
      <p:sp>
        <p:nvSpPr>
          <p:cNvPr id="495" name="Shape 495"/>
          <p:cNvSpPr txBox="1"/>
          <p:nvPr/>
        </p:nvSpPr>
        <p:spPr>
          <a:xfrm>
            <a:off x="5377424" y="3830339"/>
            <a:ext cx="3384300" cy="710400"/>
          </a:xfrm>
          <a:prstGeom prst="rect">
            <a:avLst/>
          </a:prstGeom>
          <a:noFill/>
          <a:ln>
            <a:noFill/>
          </a:ln>
        </p:spPr>
        <p:txBody>
          <a:bodyPr lIns="91425" tIns="91425" rIns="91425" bIns="91425" anchor="t" anchorCtr="0">
            <a:noAutofit/>
          </a:bodyPr>
          <a:lstStyle/>
          <a:p>
            <a:pPr lvl="0" rtl="0">
              <a:spcBef>
                <a:spcPts val="0"/>
              </a:spcBef>
              <a:buClr>
                <a:schemeClr val="dk1"/>
              </a:buClr>
              <a:buSzPct val="50000"/>
              <a:buFont typeface="Arial"/>
              <a:buNone/>
            </a:pPr>
            <a:r>
              <a:rPr lang="en" sz="2200" dirty="0">
                <a:solidFill>
                  <a:schemeClr val="dk1"/>
                </a:solidFill>
                <a:latin typeface="Proxima Nova"/>
                <a:ea typeface="Proxima Nova"/>
                <a:cs typeface="Proxima Nova"/>
                <a:sym typeface="Proxima Nova"/>
              </a:rPr>
              <a:t>Aggregation</a:t>
            </a:r>
          </a:p>
          <a:p>
            <a:pPr lvl="0" rtl="0">
              <a:spcBef>
                <a:spcPts val="0"/>
              </a:spcBef>
              <a:buClr>
                <a:schemeClr val="dk1"/>
              </a:buClr>
              <a:buSzPct val="91666"/>
              <a:buFont typeface="Arial"/>
              <a:buNone/>
            </a:pPr>
            <a:r>
              <a:rPr lang="en" sz="1200" dirty="0">
                <a:solidFill>
                  <a:schemeClr val="dk1"/>
                </a:solidFill>
                <a:latin typeface="Proxima Nova"/>
                <a:ea typeface="Proxima Nova"/>
                <a:cs typeface="Proxima Nova"/>
                <a:sym typeface="Proxima Nova"/>
              </a:rPr>
              <a:t>Compose apps from multiple containers</a:t>
            </a:r>
          </a:p>
          <a:p>
            <a:pPr lvl="0" rtl="0">
              <a:lnSpc>
                <a:spcPct val="150000"/>
              </a:lnSpc>
              <a:spcBef>
                <a:spcPts val="600"/>
              </a:spcBef>
              <a:buNone/>
            </a:pPr>
            <a:endParaRPr sz="2200" dirty="0">
              <a:latin typeface="Proxima Nova"/>
              <a:ea typeface="Proxima Nova"/>
              <a:cs typeface="Proxima Nova"/>
              <a:sym typeface="Proxima Nova"/>
            </a:endParaRPr>
          </a:p>
        </p:txBody>
      </p:sp>
      <p:sp>
        <p:nvSpPr>
          <p:cNvPr id="12" name="Shape 488">
            <a:extLst>
              <a:ext uri="{FF2B5EF4-FFF2-40B4-BE49-F238E27FC236}">
                <a16:creationId xmlns:a16="http://schemas.microsoft.com/office/drawing/2014/main" id="{B3CD39F3-A1E7-44B1-93BE-2B27FA9C9F60}"/>
              </a:ext>
            </a:extLst>
          </p:cNvPr>
          <p:cNvSpPr txBox="1">
            <a:spLocks/>
          </p:cNvSpPr>
          <p:nvPr/>
        </p:nvSpPr>
        <p:spPr>
          <a:xfrm>
            <a:off x="678180" y="586740"/>
            <a:ext cx="7772400" cy="60276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pPr algn="ctr"/>
            <a:r>
              <a:rPr lang="en" dirty="0">
                <a:solidFill>
                  <a:srgbClr val="FF0000"/>
                </a:solidFill>
              </a:rPr>
              <a:t>WE NEED </a:t>
            </a:r>
            <a:r>
              <a:rPr lang="en-US" dirty="0">
                <a:solidFill>
                  <a:srgbClr val="FF0000"/>
                </a:solidFill>
              </a:rPr>
              <a:t>ORCHESTRATION!!!</a:t>
            </a:r>
            <a:endParaRPr lang="e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5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5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2"/>
                                        </p:tgtEl>
                                        <p:attrNameLst>
                                          <p:attrName>style.visibility</p:attrName>
                                        </p:attrNameLst>
                                      </p:cBhvr>
                                      <p:to>
                                        <p:strVal val="visible"/>
                                      </p:to>
                                    </p:set>
                                    <p:animEffect transition="in" filter="fade">
                                      <p:cBhvr>
                                        <p:cTn id="27" dur="500"/>
                                        <p:tgtEl>
                                          <p:spTgt spid="4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3"/>
                                        </p:tgtEl>
                                        <p:attrNameLst>
                                          <p:attrName>style.visibility</p:attrName>
                                        </p:attrNameLst>
                                      </p:cBhvr>
                                      <p:to>
                                        <p:strVal val="visible"/>
                                      </p:to>
                                    </p:set>
                                    <p:animEffect transition="in" filter="fade">
                                      <p:cBhvr>
                                        <p:cTn id="32" dur="500"/>
                                        <p:tgtEl>
                                          <p:spTgt spid="4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4"/>
                                        </p:tgtEl>
                                        <p:attrNameLst>
                                          <p:attrName>style.visibility</p:attrName>
                                        </p:attrNameLst>
                                      </p:cBhvr>
                                      <p:to>
                                        <p:strVal val="visible"/>
                                      </p:to>
                                    </p:set>
                                    <p:animEffect transition="in" filter="fade">
                                      <p:cBhvr>
                                        <p:cTn id="37" dur="500"/>
                                        <p:tgtEl>
                                          <p:spTgt spid="49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5"/>
                                        </p:tgtEl>
                                        <p:attrNameLst>
                                          <p:attrName>style.visibility</p:attrName>
                                        </p:attrNameLst>
                                      </p:cBhvr>
                                      <p:to>
                                        <p:strVal val="visible"/>
                                      </p:to>
                                    </p:set>
                                    <p:animEffect transition="in" filter="fade">
                                      <p:cBhvr>
                                        <p:cTn id="42" dur="500"/>
                                        <p:tgtEl>
                                          <p:spTgt spid="4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p:bldP spid="489" grpId="0"/>
      <p:bldP spid="490" grpId="0"/>
      <p:bldP spid="491" grpId="0"/>
      <p:bldP spid="492" grpId="0"/>
      <p:bldP spid="493" grpId="0"/>
      <p:bldP spid="494" grpId="0"/>
      <p:bldP spid="495"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p:nvPr/>
        </p:nvSpPr>
        <p:spPr>
          <a:xfrm>
            <a:off x="92040" y="657934"/>
            <a:ext cx="6297330" cy="26604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Kubernetes  - open-source </a:t>
            </a:r>
            <a:r>
              <a:rPr lang="en-US" sz="1800" dirty="0">
                <a:solidFill>
                  <a:srgbClr val="FF0000"/>
                </a:solidFill>
                <a:latin typeface="Proxima Nova"/>
                <a:ea typeface="Proxima Nova"/>
                <a:cs typeface="Proxima Nova"/>
                <a:sym typeface="Proxima Nova"/>
              </a:rPr>
              <a:t>ORCHESTRATION</a:t>
            </a:r>
            <a:r>
              <a:rPr lang="en-US" sz="1800" dirty="0">
                <a:latin typeface="Proxima Nova"/>
                <a:ea typeface="Proxima Nova"/>
                <a:cs typeface="Proxima Nova"/>
                <a:sym typeface="Proxima Nova"/>
              </a:rPr>
              <a:t> framework</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Developed by Google</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Manages container lifecycle, health, scaling</a:t>
            </a: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Has its own Command Line Interface and API</a:t>
            </a:r>
          </a:p>
          <a:p>
            <a:pPr marL="285750" lvl="0" indent="-285750" rtl="0">
              <a:lnSpc>
                <a:spcPct val="115000"/>
              </a:lnSpc>
              <a:spcBef>
                <a:spcPts val="600"/>
              </a:spcBef>
              <a:buFont typeface="Arial" panose="020B0604020202020204" pitchFamily="34" charset="0"/>
              <a:buChar char="•"/>
            </a:pPr>
            <a:endParaRPr lang="en-US" sz="1800" dirty="0">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1800" dirty="0">
                <a:latin typeface="Proxima Nova"/>
                <a:ea typeface="Proxima Nova"/>
                <a:cs typeface="Proxima Nova"/>
                <a:sym typeface="Proxima Nova"/>
              </a:rPr>
              <a:t>Red Hat is THE top contributor to Kubernetes, after Google</a:t>
            </a:r>
            <a:endParaRPr lang="en" sz="1800" dirty="0">
              <a:latin typeface="Proxima Nova"/>
              <a:ea typeface="Proxima Nova"/>
              <a:cs typeface="Proxima Nova"/>
              <a:sym typeface="Proxima Nova"/>
            </a:endParaRPr>
          </a:p>
        </p:txBody>
      </p:sp>
      <p:pic>
        <p:nvPicPr>
          <p:cNvPr id="501" name="Shape 501" descr="Bt_pEfqCAAAiVyz.png:large"/>
          <p:cNvPicPr preferRelativeResize="0"/>
          <p:nvPr/>
        </p:nvPicPr>
        <p:blipFill>
          <a:blip r:embed="rId3">
            <a:alphaModFix/>
          </a:blip>
          <a:stretch>
            <a:fillRect/>
          </a:stretch>
        </p:blipFill>
        <p:spPr>
          <a:xfrm>
            <a:off x="5916200" y="1214325"/>
            <a:ext cx="1748049" cy="1696849"/>
          </a:xfrm>
          <a:prstGeom prst="rect">
            <a:avLst/>
          </a:prstGeom>
          <a:noFill/>
          <a:ln>
            <a:noFill/>
          </a:ln>
        </p:spPr>
      </p:pic>
      <p:sp>
        <p:nvSpPr>
          <p:cNvPr id="502" name="Shape 502"/>
          <p:cNvSpPr txBox="1"/>
          <p:nvPr/>
        </p:nvSpPr>
        <p:spPr>
          <a:xfrm>
            <a:off x="5406624" y="3173825"/>
            <a:ext cx="3016015" cy="566100"/>
          </a:xfrm>
          <a:prstGeom prst="rect">
            <a:avLst/>
          </a:prstGeom>
          <a:noFill/>
          <a:ln>
            <a:noFill/>
          </a:ln>
        </p:spPr>
        <p:txBody>
          <a:bodyPr lIns="91425" tIns="91425" rIns="91425" bIns="91425" anchor="t" anchorCtr="0">
            <a:noAutofit/>
          </a:bodyPr>
          <a:lstStyle/>
          <a:p>
            <a:pPr lvl="0" algn="ctr" rtl="0">
              <a:spcBef>
                <a:spcPts val="0"/>
              </a:spcBef>
              <a:buClr>
                <a:schemeClr val="dk1"/>
              </a:buClr>
              <a:buSzPct val="30555"/>
              <a:buFont typeface="Arial"/>
              <a:buNone/>
            </a:pPr>
            <a:r>
              <a:rPr lang="en" sz="3600" b="1" dirty="0">
                <a:solidFill>
                  <a:schemeClr val="dk1"/>
                </a:solidFill>
                <a:latin typeface="Proxima Nova"/>
                <a:ea typeface="Proxima Nova"/>
                <a:cs typeface="Proxima Nova"/>
                <a:sym typeface="Proxima Nova"/>
              </a:rPr>
              <a:t>kubernetes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5" end="5"/>
                                            </p:txEl>
                                          </p:spTgt>
                                        </p:tgtEl>
                                        <p:attrNameLst>
                                          <p:attrName>style.visibility</p:attrName>
                                        </p:attrNameLst>
                                      </p:cBhvr>
                                      <p:to>
                                        <p:strVal val="visible"/>
                                      </p:to>
                                    </p:set>
                                    <p:animEffect transition="in" filter="fade">
                                      <p:cBhvr>
                                        <p:cTn id="27" dur="500"/>
                                        <p:tgtEl>
                                          <p:spTgt spid="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
              <a:t>INDUSTRY CONVERGING ON KUBERNETES</a:t>
            </a:r>
          </a:p>
        </p:txBody>
      </p:sp>
      <p:pic>
        <p:nvPicPr>
          <p:cNvPr id="575" name="Shape 575" descr="apcera-primary-logo.png"/>
          <p:cNvPicPr preferRelativeResize="0"/>
          <p:nvPr/>
        </p:nvPicPr>
        <p:blipFill>
          <a:blip r:embed="rId3">
            <a:alphaModFix/>
          </a:blip>
          <a:stretch>
            <a:fillRect/>
          </a:stretch>
        </p:blipFill>
        <p:spPr>
          <a:xfrm>
            <a:off x="5203967" y="2849330"/>
            <a:ext cx="1920380" cy="480086"/>
          </a:xfrm>
          <a:prstGeom prst="rect">
            <a:avLst/>
          </a:prstGeom>
          <a:noFill/>
          <a:ln>
            <a:noFill/>
          </a:ln>
        </p:spPr>
      </p:pic>
      <p:pic>
        <p:nvPicPr>
          <p:cNvPr id="576" name="Shape 576" descr="31c503feacabe02c68529a96f1e7e7446ce5e9430b83c467fdb7d1791710b6d4"/>
          <p:cNvPicPr preferRelativeResize="0"/>
          <p:nvPr/>
        </p:nvPicPr>
        <p:blipFill>
          <a:blip r:embed="rId4">
            <a:alphaModFix/>
          </a:blip>
          <a:stretch>
            <a:fillRect/>
          </a:stretch>
        </p:blipFill>
        <p:spPr>
          <a:xfrm>
            <a:off x="3197740" y="2228859"/>
            <a:ext cx="1609091" cy="354145"/>
          </a:xfrm>
          <a:prstGeom prst="rect">
            <a:avLst/>
          </a:prstGeom>
          <a:noFill/>
          <a:ln>
            <a:noFill/>
          </a:ln>
        </p:spPr>
      </p:pic>
      <p:pic>
        <p:nvPicPr>
          <p:cNvPr id="577" name="Shape 577" descr="O4fX0WytFgMoaT6qIVasMg-Mesosphere_Logo_-_Horizontal_Lockup__RGB__Jumbo_.png"/>
          <p:cNvPicPr preferRelativeResize="0"/>
          <p:nvPr/>
        </p:nvPicPr>
        <p:blipFill>
          <a:blip r:embed="rId5">
            <a:alphaModFix/>
          </a:blip>
          <a:stretch>
            <a:fillRect/>
          </a:stretch>
        </p:blipFill>
        <p:spPr>
          <a:xfrm>
            <a:off x="3470480" y="3476111"/>
            <a:ext cx="2252190" cy="541662"/>
          </a:xfrm>
          <a:prstGeom prst="rect">
            <a:avLst/>
          </a:prstGeom>
          <a:noFill/>
          <a:ln>
            <a:noFill/>
          </a:ln>
        </p:spPr>
      </p:pic>
      <p:pic>
        <p:nvPicPr>
          <p:cNvPr id="578" name="Shape 578"/>
          <p:cNvPicPr preferRelativeResize="0"/>
          <p:nvPr/>
        </p:nvPicPr>
        <p:blipFill>
          <a:blip r:embed="rId6">
            <a:alphaModFix/>
          </a:blip>
          <a:stretch>
            <a:fillRect/>
          </a:stretch>
        </p:blipFill>
        <p:spPr>
          <a:xfrm>
            <a:off x="6395793" y="2117039"/>
            <a:ext cx="579925" cy="581644"/>
          </a:xfrm>
          <a:prstGeom prst="rect">
            <a:avLst/>
          </a:prstGeom>
          <a:noFill/>
          <a:ln>
            <a:noFill/>
          </a:ln>
        </p:spPr>
      </p:pic>
      <p:pic>
        <p:nvPicPr>
          <p:cNvPr id="579" name="Shape 579"/>
          <p:cNvPicPr preferRelativeResize="0"/>
          <p:nvPr/>
        </p:nvPicPr>
        <p:blipFill>
          <a:blip r:embed="rId7">
            <a:alphaModFix/>
          </a:blip>
          <a:stretch>
            <a:fillRect/>
          </a:stretch>
        </p:blipFill>
        <p:spPr>
          <a:xfrm>
            <a:off x="1123859" y="2958235"/>
            <a:ext cx="1609090" cy="262273"/>
          </a:xfrm>
          <a:prstGeom prst="rect">
            <a:avLst/>
          </a:prstGeom>
          <a:noFill/>
          <a:ln>
            <a:noFill/>
          </a:ln>
        </p:spPr>
      </p:pic>
      <p:pic>
        <p:nvPicPr>
          <p:cNvPr id="580" name="Shape 580"/>
          <p:cNvPicPr preferRelativeResize="0"/>
          <p:nvPr/>
        </p:nvPicPr>
        <p:blipFill>
          <a:blip r:embed="rId8">
            <a:alphaModFix/>
          </a:blip>
          <a:stretch>
            <a:fillRect/>
          </a:stretch>
        </p:blipFill>
        <p:spPr>
          <a:xfrm>
            <a:off x="5202502" y="1998247"/>
            <a:ext cx="834958" cy="834959"/>
          </a:xfrm>
          <a:prstGeom prst="rect">
            <a:avLst/>
          </a:prstGeom>
          <a:noFill/>
          <a:ln>
            <a:noFill/>
          </a:ln>
        </p:spPr>
      </p:pic>
      <p:pic>
        <p:nvPicPr>
          <p:cNvPr id="581" name="Shape 581"/>
          <p:cNvPicPr preferRelativeResize="0"/>
          <p:nvPr/>
        </p:nvPicPr>
        <p:blipFill>
          <a:blip r:embed="rId9">
            <a:alphaModFix/>
          </a:blip>
          <a:stretch>
            <a:fillRect/>
          </a:stretch>
        </p:blipFill>
        <p:spPr>
          <a:xfrm>
            <a:off x="3081564" y="1539248"/>
            <a:ext cx="1356000" cy="458358"/>
          </a:xfrm>
          <a:prstGeom prst="rect">
            <a:avLst/>
          </a:prstGeom>
          <a:noFill/>
          <a:ln>
            <a:noFill/>
          </a:ln>
        </p:spPr>
      </p:pic>
      <p:pic>
        <p:nvPicPr>
          <p:cNvPr id="582" name="Shape 582"/>
          <p:cNvPicPr preferRelativeResize="0"/>
          <p:nvPr/>
        </p:nvPicPr>
        <p:blipFill>
          <a:blip r:embed="rId10">
            <a:alphaModFix/>
          </a:blip>
          <a:stretch>
            <a:fillRect/>
          </a:stretch>
        </p:blipFill>
        <p:spPr>
          <a:xfrm>
            <a:off x="1123848" y="1497600"/>
            <a:ext cx="1678745" cy="541654"/>
          </a:xfrm>
          <a:prstGeom prst="rect">
            <a:avLst/>
          </a:prstGeom>
          <a:noFill/>
          <a:ln>
            <a:noFill/>
          </a:ln>
        </p:spPr>
      </p:pic>
      <p:pic>
        <p:nvPicPr>
          <p:cNvPr id="583" name="Shape 583"/>
          <p:cNvPicPr preferRelativeResize="0"/>
          <p:nvPr/>
        </p:nvPicPr>
        <p:blipFill>
          <a:blip r:embed="rId11">
            <a:alphaModFix/>
          </a:blip>
          <a:stretch>
            <a:fillRect/>
          </a:stretch>
        </p:blipFill>
        <p:spPr>
          <a:xfrm>
            <a:off x="1123858" y="2233242"/>
            <a:ext cx="1658711" cy="341690"/>
          </a:xfrm>
          <a:prstGeom prst="rect">
            <a:avLst/>
          </a:prstGeom>
          <a:noFill/>
          <a:ln>
            <a:noFill/>
          </a:ln>
        </p:spPr>
      </p:pic>
      <p:pic>
        <p:nvPicPr>
          <p:cNvPr id="584" name="Shape 584"/>
          <p:cNvPicPr preferRelativeResize="0"/>
          <p:nvPr/>
        </p:nvPicPr>
        <p:blipFill>
          <a:blip r:embed="rId12">
            <a:alphaModFix/>
          </a:blip>
          <a:stretch>
            <a:fillRect/>
          </a:stretch>
        </p:blipFill>
        <p:spPr>
          <a:xfrm>
            <a:off x="1123858" y="3632080"/>
            <a:ext cx="1658709" cy="220149"/>
          </a:xfrm>
          <a:prstGeom prst="rect">
            <a:avLst/>
          </a:prstGeom>
          <a:noFill/>
          <a:ln>
            <a:noFill/>
          </a:ln>
        </p:spPr>
      </p:pic>
      <p:pic>
        <p:nvPicPr>
          <p:cNvPr id="585" name="Shape 585"/>
          <p:cNvPicPr preferRelativeResize="0"/>
          <p:nvPr/>
        </p:nvPicPr>
        <p:blipFill>
          <a:blip r:embed="rId13">
            <a:alphaModFix/>
          </a:blip>
          <a:stretch>
            <a:fillRect/>
          </a:stretch>
        </p:blipFill>
        <p:spPr>
          <a:xfrm>
            <a:off x="6508468" y="3556593"/>
            <a:ext cx="1854575" cy="380698"/>
          </a:xfrm>
          <a:prstGeom prst="rect">
            <a:avLst/>
          </a:prstGeom>
          <a:noFill/>
          <a:ln>
            <a:noFill/>
          </a:ln>
        </p:spPr>
      </p:pic>
      <p:pic>
        <p:nvPicPr>
          <p:cNvPr id="586" name="Shape 586"/>
          <p:cNvPicPr preferRelativeResize="0"/>
          <p:nvPr/>
        </p:nvPicPr>
        <p:blipFill>
          <a:blip r:embed="rId14">
            <a:alphaModFix/>
          </a:blip>
          <a:stretch>
            <a:fillRect/>
          </a:stretch>
        </p:blipFill>
        <p:spPr>
          <a:xfrm>
            <a:off x="2993492" y="2860193"/>
            <a:ext cx="1803626" cy="430492"/>
          </a:xfrm>
          <a:prstGeom prst="rect">
            <a:avLst/>
          </a:prstGeom>
          <a:noFill/>
          <a:ln>
            <a:noFill/>
          </a:ln>
        </p:spPr>
      </p:pic>
      <p:pic>
        <p:nvPicPr>
          <p:cNvPr id="587" name="Shape 587"/>
          <p:cNvPicPr preferRelativeResize="0"/>
          <p:nvPr/>
        </p:nvPicPr>
        <p:blipFill>
          <a:blip r:embed="rId15">
            <a:alphaModFix/>
          </a:blip>
          <a:stretch>
            <a:fillRect/>
          </a:stretch>
        </p:blipFill>
        <p:spPr>
          <a:xfrm>
            <a:off x="4816961" y="1456898"/>
            <a:ext cx="1609089" cy="623058"/>
          </a:xfrm>
          <a:prstGeom prst="rect">
            <a:avLst/>
          </a:prstGeom>
          <a:noFill/>
          <a:ln>
            <a:noFill/>
          </a:ln>
        </p:spPr>
      </p:pic>
      <p:pic>
        <p:nvPicPr>
          <p:cNvPr id="588" name="Shape 588"/>
          <p:cNvPicPr preferRelativeResize="0"/>
          <p:nvPr/>
        </p:nvPicPr>
        <p:blipFill>
          <a:blip r:embed="rId16">
            <a:alphaModFix/>
          </a:blip>
          <a:stretch>
            <a:fillRect/>
          </a:stretch>
        </p:blipFill>
        <p:spPr>
          <a:xfrm>
            <a:off x="6774299" y="1591354"/>
            <a:ext cx="1658714" cy="354146"/>
          </a:xfrm>
          <a:prstGeom prst="rect">
            <a:avLst/>
          </a:prstGeom>
          <a:noFill/>
          <a:ln>
            <a:noFill/>
          </a:ln>
        </p:spPr>
      </p:pic>
      <p:pic>
        <p:nvPicPr>
          <p:cNvPr id="589" name="Shape 589"/>
          <p:cNvPicPr preferRelativeResize="0"/>
          <p:nvPr/>
        </p:nvPicPr>
        <p:blipFill>
          <a:blip r:embed="rId17">
            <a:alphaModFix/>
          </a:blip>
          <a:stretch>
            <a:fillRect/>
          </a:stretch>
        </p:blipFill>
        <p:spPr>
          <a:xfrm>
            <a:off x="7373400" y="2188850"/>
            <a:ext cx="1076189" cy="430474"/>
          </a:xfrm>
          <a:prstGeom prst="rect">
            <a:avLst/>
          </a:prstGeom>
          <a:noFill/>
          <a:ln>
            <a:noFill/>
          </a:ln>
        </p:spPr>
      </p:pic>
      <p:pic>
        <p:nvPicPr>
          <p:cNvPr id="590" name="Shape 590"/>
          <p:cNvPicPr preferRelativeResize="0"/>
          <p:nvPr/>
        </p:nvPicPr>
        <p:blipFill>
          <a:blip r:embed="rId18">
            <a:alphaModFix/>
          </a:blip>
          <a:stretch>
            <a:fillRect/>
          </a:stretch>
        </p:blipFill>
        <p:spPr>
          <a:xfrm>
            <a:off x="7480356" y="2862674"/>
            <a:ext cx="967491" cy="45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a:spcBef>
                <a:spcPts val="0"/>
              </a:spcBef>
              <a:buNone/>
            </a:pPr>
            <a:r>
              <a:rPr lang="en-US" dirty="0"/>
              <a:t>BUT WAIT</a:t>
            </a:r>
            <a:r>
              <a:rPr lang="en" dirty="0"/>
              <a:t>, THERE’S MORE!</a:t>
            </a:r>
          </a:p>
        </p:txBody>
      </p:sp>
      <p:sp>
        <p:nvSpPr>
          <p:cNvPr id="782" name="Shape 782"/>
          <p:cNvSpPr txBox="1"/>
          <p:nvPr/>
        </p:nvSpPr>
        <p:spPr>
          <a:xfrm>
            <a:off x="1447069" y="184344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Routing &amp; Load Balancing</a:t>
            </a:r>
          </a:p>
        </p:txBody>
      </p:sp>
      <p:sp>
        <p:nvSpPr>
          <p:cNvPr id="783" name="Shape 783"/>
          <p:cNvSpPr txBox="1"/>
          <p:nvPr/>
        </p:nvSpPr>
        <p:spPr>
          <a:xfrm>
            <a:off x="1447069" y="129917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Multi-tenancy</a:t>
            </a:r>
          </a:p>
        </p:txBody>
      </p:sp>
      <p:sp>
        <p:nvSpPr>
          <p:cNvPr id="784" name="Shape 784"/>
          <p:cNvSpPr txBox="1"/>
          <p:nvPr/>
        </p:nvSpPr>
        <p:spPr>
          <a:xfrm>
            <a:off x="1447069" y="238770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CI/CD Pipelines</a:t>
            </a:r>
          </a:p>
        </p:txBody>
      </p:sp>
      <p:sp>
        <p:nvSpPr>
          <p:cNvPr id="785" name="Shape 785"/>
          <p:cNvSpPr txBox="1"/>
          <p:nvPr/>
        </p:nvSpPr>
        <p:spPr>
          <a:xfrm>
            <a:off x="1447069" y="293197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Role-based Authorization</a:t>
            </a:r>
          </a:p>
        </p:txBody>
      </p:sp>
      <p:sp>
        <p:nvSpPr>
          <p:cNvPr id="786" name="Shape 786"/>
          <p:cNvSpPr txBox="1"/>
          <p:nvPr/>
        </p:nvSpPr>
        <p:spPr>
          <a:xfrm>
            <a:off x="1447069" y="3476235"/>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Capacity Management</a:t>
            </a:r>
          </a:p>
        </p:txBody>
      </p:sp>
      <p:sp>
        <p:nvSpPr>
          <p:cNvPr id="787" name="Shape 787"/>
          <p:cNvSpPr txBox="1"/>
          <p:nvPr/>
        </p:nvSpPr>
        <p:spPr>
          <a:xfrm>
            <a:off x="4616830" y="402050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Chargeback</a:t>
            </a:r>
          </a:p>
        </p:txBody>
      </p:sp>
      <p:sp>
        <p:nvSpPr>
          <p:cNvPr id="788" name="Shape 788"/>
          <p:cNvSpPr txBox="1"/>
          <p:nvPr/>
        </p:nvSpPr>
        <p:spPr>
          <a:xfrm>
            <a:off x="4616830" y="347623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Vulnerability Scanning</a:t>
            </a:r>
          </a:p>
        </p:txBody>
      </p:sp>
      <p:sp>
        <p:nvSpPr>
          <p:cNvPr id="789" name="Shape 789"/>
          <p:cNvSpPr txBox="1"/>
          <p:nvPr/>
        </p:nvSpPr>
        <p:spPr>
          <a:xfrm>
            <a:off x="4616830" y="293197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Container Isolation</a:t>
            </a:r>
          </a:p>
        </p:txBody>
      </p:sp>
      <p:sp>
        <p:nvSpPr>
          <p:cNvPr id="790" name="Shape 790"/>
          <p:cNvSpPr txBox="1"/>
          <p:nvPr/>
        </p:nvSpPr>
        <p:spPr>
          <a:xfrm>
            <a:off x="4616830" y="238770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Image Build Automation</a:t>
            </a:r>
          </a:p>
        </p:txBody>
      </p:sp>
      <p:sp>
        <p:nvSpPr>
          <p:cNvPr id="791" name="Shape 791"/>
          <p:cNvSpPr txBox="1"/>
          <p:nvPr/>
        </p:nvSpPr>
        <p:spPr>
          <a:xfrm>
            <a:off x="4616830" y="1843440"/>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Quota Management</a:t>
            </a:r>
          </a:p>
        </p:txBody>
      </p:sp>
      <p:sp>
        <p:nvSpPr>
          <p:cNvPr id="792" name="Shape 792"/>
          <p:cNvSpPr txBox="1"/>
          <p:nvPr/>
        </p:nvSpPr>
        <p:spPr>
          <a:xfrm>
            <a:off x="4616830" y="1299175"/>
            <a:ext cx="3080099"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Teams and Collaboration</a:t>
            </a:r>
          </a:p>
        </p:txBody>
      </p:sp>
      <p:sp>
        <p:nvSpPr>
          <p:cNvPr id="793" name="Shape 793"/>
          <p:cNvSpPr txBox="1"/>
          <p:nvPr/>
        </p:nvSpPr>
        <p:spPr>
          <a:xfrm>
            <a:off x="1447069" y="4020500"/>
            <a:ext cx="3080100" cy="456900"/>
          </a:xfrm>
          <a:prstGeom prst="rect">
            <a:avLst/>
          </a:prstGeom>
          <a:solidFill>
            <a:srgbClr val="004153"/>
          </a:solidFill>
          <a:ln>
            <a:noFill/>
          </a:ln>
        </p:spPr>
        <p:txBody>
          <a:bodyPr lIns="91425" tIns="91425" rIns="91425" bIns="91425" anchor="t" anchorCtr="0">
            <a:noAutofit/>
          </a:bodyPr>
          <a:lstStyle/>
          <a:p>
            <a:pPr lvl="0" algn="ctr" rtl="0">
              <a:lnSpc>
                <a:spcPct val="100000"/>
              </a:lnSpc>
              <a:spcBef>
                <a:spcPts val="0"/>
              </a:spcBef>
              <a:buNone/>
            </a:pPr>
            <a:r>
              <a:rPr lang="en" sz="1600">
                <a:solidFill>
                  <a:srgbClr val="FFFFFF"/>
                </a:solidFill>
                <a:latin typeface="Proxima Nova"/>
                <a:ea typeface="Proxima Nova"/>
                <a:cs typeface="Proxima Nova"/>
                <a:sym typeface="Proxima Nova"/>
              </a:rPr>
              <a:t>Infrastructure Visibility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262890" y="437314"/>
            <a:ext cx="4606290" cy="3094555"/>
          </a:xfrm>
          <a:prstGeom prst="rect">
            <a:avLst/>
          </a:prstGeom>
        </p:spPr>
        <p:txBody>
          <a:bodyPr lIns="91425" tIns="91425" rIns="91425" bIns="91425" anchor="t" anchorCtr="0">
            <a:noAutofit/>
          </a:bodyPr>
          <a:lstStyle/>
          <a:p>
            <a:pPr marL="285750" indent="-285750"/>
            <a:r>
              <a:rPr lang="en" sz="1800" dirty="0"/>
              <a:t>Docker </a:t>
            </a:r>
          </a:p>
          <a:p>
            <a:pPr marL="285750" indent="-285750"/>
            <a:r>
              <a:rPr lang="en" sz="1800" dirty="0"/>
              <a:t>Kubernetes </a:t>
            </a:r>
          </a:p>
          <a:p>
            <a:pPr marL="285750" indent="-285750"/>
            <a:r>
              <a:rPr lang="en" sz="1800" dirty="0">
                <a:solidFill>
                  <a:srgbClr val="FF0000"/>
                </a:solidFill>
              </a:rPr>
              <a:t>Building</a:t>
            </a:r>
            <a:r>
              <a:rPr lang="en" sz="1800" dirty="0"/>
              <a:t>, </a:t>
            </a:r>
            <a:r>
              <a:rPr lang="en" sz="1800" dirty="0">
                <a:solidFill>
                  <a:srgbClr val="FF0000"/>
                </a:solidFill>
              </a:rPr>
              <a:t>Distributing</a:t>
            </a:r>
            <a:r>
              <a:rPr lang="en" sz="1800" dirty="0"/>
              <a:t> and </a:t>
            </a:r>
            <a:r>
              <a:rPr lang="en" sz="1800" dirty="0">
                <a:solidFill>
                  <a:srgbClr val="FF0000"/>
                </a:solidFill>
              </a:rPr>
              <a:t>Running</a:t>
            </a:r>
            <a:r>
              <a:rPr lang="en" sz="1800" dirty="0"/>
              <a:t> containers at scale</a:t>
            </a:r>
          </a:p>
          <a:p>
            <a:pPr marL="285750" indent="-285750"/>
            <a:r>
              <a:rPr lang="en" sz="1800" dirty="0"/>
              <a:t>Leading enterprise distribution of </a:t>
            </a:r>
            <a:r>
              <a:rPr lang="en-US" sz="1800" dirty="0"/>
              <a:t>Kubernetes</a:t>
            </a:r>
          </a:p>
          <a:p>
            <a:pPr marL="285750" indent="-285750"/>
            <a:r>
              <a:rPr lang="en-US" sz="1800" dirty="0"/>
              <a:t>Rapid Application</a:t>
            </a:r>
          </a:p>
          <a:p>
            <a:pPr marL="285750" indent="-285750"/>
            <a:r>
              <a:rPr lang="en-US" sz="1800" dirty="0"/>
              <a:t>Deployment</a:t>
            </a:r>
          </a:p>
          <a:p>
            <a:pPr marL="285750" indent="-285750"/>
            <a:r>
              <a:rPr lang="en-US" sz="1800" dirty="0"/>
              <a:t>Scaling</a:t>
            </a:r>
            <a:endParaRPr lang="en" sz="1800" dirty="0"/>
          </a:p>
        </p:txBody>
      </p:sp>
      <p:pic>
        <p:nvPicPr>
          <p:cNvPr id="799" name="Shape 799"/>
          <p:cNvPicPr preferRelativeResize="0"/>
          <p:nvPr/>
        </p:nvPicPr>
        <p:blipFill>
          <a:blip r:embed="rId3">
            <a:alphaModFix/>
          </a:blip>
          <a:stretch>
            <a:fillRect/>
          </a:stretch>
        </p:blipFill>
        <p:spPr>
          <a:xfrm>
            <a:off x="5049255" y="1981800"/>
            <a:ext cx="3453524" cy="887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Effect transition="in" filter="fade">
                                      <p:cBhvr>
                                        <p:cTn id="7" dur="500"/>
                                        <p:tgtEl>
                                          <p:spTgt spid="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Effect transition="in" filter="fade">
                                      <p:cBhvr>
                                        <p:cTn id="12" dur="500"/>
                                        <p:tgtEl>
                                          <p:spTgt spid="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8">
                                            <p:txEl>
                                              <p:pRg st="2" end="2"/>
                                            </p:txEl>
                                          </p:spTgt>
                                        </p:tgtEl>
                                        <p:attrNameLst>
                                          <p:attrName>style.visibility</p:attrName>
                                        </p:attrNameLst>
                                      </p:cBhvr>
                                      <p:to>
                                        <p:strVal val="visible"/>
                                      </p:to>
                                    </p:set>
                                    <p:animEffect transition="in" filter="fade">
                                      <p:cBhvr>
                                        <p:cTn id="17" dur="500"/>
                                        <p:tgtEl>
                                          <p:spTgt spid="7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8">
                                            <p:txEl>
                                              <p:pRg st="3" end="3"/>
                                            </p:txEl>
                                          </p:spTgt>
                                        </p:tgtEl>
                                        <p:attrNameLst>
                                          <p:attrName>style.visibility</p:attrName>
                                        </p:attrNameLst>
                                      </p:cBhvr>
                                      <p:to>
                                        <p:strVal val="visible"/>
                                      </p:to>
                                    </p:set>
                                    <p:animEffect transition="in" filter="fade">
                                      <p:cBhvr>
                                        <p:cTn id="22" dur="500"/>
                                        <p:tgtEl>
                                          <p:spTgt spid="7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xEl>
                                              <p:pRg st="4" end="4"/>
                                            </p:txEl>
                                          </p:spTgt>
                                        </p:tgtEl>
                                        <p:attrNameLst>
                                          <p:attrName>style.visibility</p:attrName>
                                        </p:attrNameLst>
                                      </p:cBhvr>
                                      <p:to>
                                        <p:strVal val="visible"/>
                                      </p:to>
                                    </p:set>
                                    <p:animEffect transition="in" filter="fade">
                                      <p:cBhvr>
                                        <p:cTn id="27" dur="500"/>
                                        <p:tgtEl>
                                          <p:spTgt spid="7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xEl>
                                              <p:pRg st="5" end="5"/>
                                            </p:txEl>
                                          </p:spTgt>
                                        </p:tgtEl>
                                        <p:attrNameLst>
                                          <p:attrName>style.visibility</p:attrName>
                                        </p:attrNameLst>
                                      </p:cBhvr>
                                      <p:to>
                                        <p:strVal val="visible"/>
                                      </p:to>
                                    </p:set>
                                    <p:animEffect transition="in" filter="fade">
                                      <p:cBhvr>
                                        <p:cTn id="32" dur="500"/>
                                        <p:tgtEl>
                                          <p:spTgt spid="7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8">
                                            <p:txEl>
                                              <p:pRg st="6" end="6"/>
                                            </p:txEl>
                                          </p:spTgt>
                                        </p:tgtEl>
                                        <p:attrNameLst>
                                          <p:attrName>style.visibility</p:attrName>
                                        </p:attrNameLst>
                                      </p:cBhvr>
                                      <p:to>
                                        <p:strVal val="visible"/>
                                      </p:to>
                                    </p:set>
                                    <p:animEffect transition="in" filter="fade">
                                      <p:cBhvr>
                                        <p:cTn id="37" dur="500"/>
                                        <p:tgtEl>
                                          <p:spTgt spid="7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C192A-0AA0-417F-8CE5-B2A0C413022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490F9221-FCA5-4FE7-B847-46C4BBC202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1FA56AB-6DA9-4195-BFCD-CF313A0AF7EF}"/>
              </a:ext>
            </a:extLst>
          </p:cNvPr>
          <p:cNvPicPr>
            <a:picLocks noChangeAspect="1"/>
          </p:cNvPicPr>
          <p:nvPr/>
        </p:nvPicPr>
        <p:blipFill>
          <a:blip r:embed="rId2"/>
          <a:stretch>
            <a:fillRect/>
          </a:stretch>
        </p:blipFill>
        <p:spPr>
          <a:xfrm>
            <a:off x="0" y="23782"/>
            <a:ext cx="9144000" cy="4730175"/>
          </a:xfrm>
          <a:prstGeom prst="rect">
            <a:avLst/>
          </a:prstGeom>
        </p:spPr>
      </p:pic>
    </p:spTree>
    <p:extLst>
      <p:ext uri="{BB962C8B-B14F-4D97-AF65-F5344CB8AC3E}">
        <p14:creationId xmlns:p14="http://schemas.microsoft.com/office/powerpoint/2010/main" val="424393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endParaRPr lang="en-US" sz="2400" dirty="0"/>
          </a:p>
          <a:p>
            <a:endParaRPr lang="en-US" sz="2400" dirty="0"/>
          </a:p>
          <a:p>
            <a:r>
              <a:rPr lang="en-US" sz="2400" dirty="0"/>
              <a:t>9:15 Start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2" end="2"/>
                                            </p:txEl>
                                          </p:spTgt>
                                        </p:tgtEl>
                                        <p:attrNameLst>
                                          <p:attrName>style.visibility</p:attrName>
                                        </p:attrNameLst>
                                      </p:cBhvr>
                                      <p:to>
                                        <p:strVal val="visible"/>
                                      </p:to>
                                    </p:set>
                                    <p:animEffect transition="in" filter="fade">
                                      <p:cBhvr>
                                        <p:cTn id="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046"/>
        <p:cNvGrpSpPr/>
        <p:nvPr/>
      </p:nvGrpSpPr>
      <p:grpSpPr>
        <a:xfrm>
          <a:off x="0" y="0"/>
          <a:ext cx="0" cy="0"/>
          <a:chOff x="0" y="0"/>
          <a:chExt cx="0" cy="0"/>
        </a:xfrm>
      </p:grpSpPr>
      <p:sp>
        <p:nvSpPr>
          <p:cNvPr id="2" name="TextBox 1">
            <a:extLst>
              <a:ext uri="{FF2B5EF4-FFF2-40B4-BE49-F238E27FC236}">
                <a16:creationId xmlns:a16="http://schemas.microsoft.com/office/drawing/2014/main" id="{40267D3C-A8F5-4366-9244-03569A7B5E8D}"/>
              </a:ext>
            </a:extLst>
          </p:cNvPr>
          <p:cNvSpPr txBox="1"/>
          <p:nvPr/>
        </p:nvSpPr>
        <p:spPr>
          <a:xfrm>
            <a:off x="2143918" y="1600724"/>
            <a:ext cx="5004896" cy="830997"/>
          </a:xfrm>
          <a:prstGeom prst="rect">
            <a:avLst/>
          </a:prstGeom>
          <a:noFill/>
        </p:spPr>
        <p:txBody>
          <a:bodyPr wrap="none" rtlCol="0">
            <a:spAutoFit/>
          </a:bodyPr>
          <a:lstStyle/>
          <a:p>
            <a:r>
              <a:rPr lang="en-US" sz="4800" dirty="0"/>
              <a:t>ARCHITECTURE</a:t>
            </a:r>
          </a:p>
        </p:txBody>
      </p:sp>
    </p:spTree>
    <p:extLst>
      <p:ext uri="{BB962C8B-B14F-4D97-AF65-F5344CB8AC3E}">
        <p14:creationId xmlns:p14="http://schemas.microsoft.com/office/powerpoint/2010/main" val="3342229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843165B0-22FE-4714-8136-5013987E93F2}"/>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3903784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ED8ECD16-FA55-41E2-A108-7867D04E639E}"/>
              </a:ext>
            </a:extLst>
          </p:cNvPr>
          <p:cNvPicPr>
            <a:picLocks noChangeAspect="1"/>
          </p:cNvPicPr>
          <p:nvPr/>
        </p:nvPicPr>
        <p:blipFill>
          <a:blip r:embed="rId3"/>
          <a:stretch>
            <a:fillRect/>
          </a:stretch>
        </p:blipFill>
        <p:spPr>
          <a:xfrm>
            <a:off x="0" y="206922"/>
            <a:ext cx="9144000" cy="4729655"/>
          </a:xfrm>
          <a:prstGeom prst="rect">
            <a:avLst/>
          </a:prstGeom>
        </p:spPr>
      </p:pic>
    </p:spTree>
    <p:extLst>
      <p:ext uri="{BB962C8B-B14F-4D97-AF65-F5344CB8AC3E}">
        <p14:creationId xmlns:p14="http://schemas.microsoft.com/office/powerpoint/2010/main" val="919972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ADCDF66D-1BA5-4679-ABC1-802CF329F810}"/>
              </a:ext>
            </a:extLst>
          </p:cNvPr>
          <p:cNvPicPr>
            <a:picLocks noChangeAspect="1"/>
          </p:cNvPicPr>
          <p:nvPr/>
        </p:nvPicPr>
        <p:blipFill>
          <a:blip r:embed="rId3"/>
          <a:stretch>
            <a:fillRect/>
          </a:stretch>
        </p:blipFill>
        <p:spPr>
          <a:xfrm>
            <a:off x="0" y="8723"/>
            <a:ext cx="9144000" cy="4737434"/>
          </a:xfrm>
          <a:prstGeom prst="rect">
            <a:avLst/>
          </a:prstGeom>
        </p:spPr>
      </p:pic>
    </p:spTree>
    <p:extLst>
      <p:ext uri="{BB962C8B-B14F-4D97-AF65-F5344CB8AC3E}">
        <p14:creationId xmlns:p14="http://schemas.microsoft.com/office/powerpoint/2010/main" val="816493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C17F1826-AFDA-4372-B1A1-ADD45494093A}"/>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537750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4E5F77D4-8D67-4F52-9572-79332E73CEB8}"/>
              </a:ext>
            </a:extLst>
          </p:cNvPr>
          <p:cNvPicPr>
            <a:picLocks noChangeAspect="1"/>
          </p:cNvPicPr>
          <p:nvPr/>
        </p:nvPicPr>
        <p:blipFill>
          <a:blip r:embed="rId3"/>
          <a:stretch>
            <a:fillRect/>
          </a:stretch>
        </p:blipFill>
        <p:spPr>
          <a:xfrm>
            <a:off x="0" y="-31294"/>
            <a:ext cx="9144000" cy="4726028"/>
          </a:xfrm>
          <a:prstGeom prst="rect">
            <a:avLst/>
          </a:prstGeom>
        </p:spPr>
      </p:pic>
    </p:spTree>
    <p:extLst>
      <p:ext uri="{BB962C8B-B14F-4D97-AF65-F5344CB8AC3E}">
        <p14:creationId xmlns:p14="http://schemas.microsoft.com/office/powerpoint/2010/main" val="4122527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563223B9-4549-49D3-8C0D-A18CCDAE18A4}"/>
              </a:ext>
            </a:extLst>
          </p:cNvPr>
          <p:cNvPicPr>
            <a:picLocks noChangeAspect="1"/>
          </p:cNvPicPr>
          <p:nvPr/>
        </p:nvPicPr>
        <p:blipFill>
          <a:blip r:embed="rId3"/>
          <a:stretch>
            <a:fillRect/>
          </a:stretch>
        </p:blipFill>
        <p:spPr>
          <a:xfrm>
            <a:off x="0" y="1658"/>
            <a:ext cx="9144000" cy="4710773"/>
          </a:xfrm>
          <a:prstGeom prst="rect">
            <a:avLst/>
          </a:prstGeom>
        </p:spPr>
      </p:pic>
    </p:spTree>
    <p:extLst>
      <p:ext uri="{BB962C8B-B14F-4D97-AF65-F5344CB8AC3E}">
        <p14:creationId xmlns:p14="http://schemas.microsoft.com/office/powerpoint/2010/main" val="2868680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888165A-1E5B-4DE9-A66E-AC092DFB8D24}"/>
              </a:ext>
            </a:extLst>
          </p:cNvPr>
          <p:cNvPicPr>
            <a:picLocks noChangeAspect="1"/>
          </p:cNvPicPr>
          <p:nvPr/>
        </p:nvPicPr>
        <p:blipFill>
          <a:blip r:embed="rId3"/>
          <a:stretch>
            <a:fillRect/>
          </a:stretch>
        </p:blipFill>
        <p:spPr>
          <a:xfrm>
            <a:off x="0" y="14426"/>
            <a:ext cx="9144000" cy="4726028"/>
          </a:xfrm>
          <a:prstGeom prst="rect">
            <a:avLst/>
          </a:prstGeom>
        </p:spPr>
      </p:pic>
    </p:spTree>
    <p:extLst>
      <p:ext uri="{BB962C8B-B14F-4D97-AF65-F5344CB8AC3E}">
        <p14:creationId xmlns:p14="http://schemas.microsoft.com/office/powerpoint/2010/main" val="2323128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C89EF9F-FFFA-4785-B10F-D03F1E6B25A6}"/>
              </a:ext>
            </a:extLst>
          </p:cNvPr>
          <p:cNvPicPr>
            <a:picLocks noChangeAspect="1"/>
          </p:cNvPicPr>
          <p:nvPr/>
        </p:nvPicPr>
        <p:blipFill>
          <a:blip r:embed="rId3"/>
          <a:stretch>
            <a:fillRect/>
          </a:stretch>
        </p:blipFill>
        <p:spPr>
          <a:xfrm>
            <a:off x="0" y="8858"/>
            <a:ext cx="9144000" cy="4737163"/>
          </a:xfrm>
          <a:prstGeom prst="rect">
            <a:avLst/>
          </a:prstGeom>
        </p:spPr>
      </p:pic>
    </p:spTree>
    <p:extLst>
      <p:ext uri="{BB962C8B-B14F-4D97-AF65-F5344CB8AC3E}">
        <p14:creationId xmlns:p14="http://schemas.microsoft.com/office/powerpoint/2010/main" val="2753251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A5CD4DB-F872-4D22-9B16-6F3CC59EC2BD}"/>
              </a:ext>
            </a:extLst>
          </p:cNvPr>
          <p:cNvPicPr>
            <a:picLocks noChangeAspect="1"/>
          </p:cNvPicPr>
          <p:nvPr/>
        </p:nvPicPr>
        <p:blipFill>
          <a:blip r:embed="rId3"/>
          <a:stretch>
            <a:fillRect/>
          </a:stretch>
        </p:blipFill>
        <p:spPr>
          <a:xfrm>
            <a:off x="0" y="-921"/>
            <a:ext cx="9144000" cy="4711001"/>
          </a:xfrm>
          <a:prstGeom prst="rect">
            <a:avLst/>
          </a:prstGeom>
        </p:spPr>
      </p:pic>
    </p:spTree>
    <p:extLst>
      <p:ext uri="{BB962C8B-B14F-4D97-AF65-F5344CB8AC3E}">
        <p14:creationId xmlns:p14="http://schemas.microsoft.com/office/powerpoint/2010/main" val="244267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latin typeface="Proxima Nova"/>
                <a:ea typeface="Proxima Nova"/>
                <a:cs typeface="Proxima Nova"/>
                <a:sym typeface="Proxima Nova"/>
              </a:rPr>
              <a:t>Agenda</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560070" y="890000"/>
            <a:ext cx="8081010" cy="3693430"/>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2400" dirty="0"/>
              <a:t>Container Discussion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See how Red Hat OpenShift Container Platform makes it easy to build containers from source code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Deploy sample applications on Red Hat OpenShift Container Platform</a:t>
            </a:r>
          </a:p>
        </p:txBody>
      </p:sp>
    </p:spTree>
    <p:extLst>
      <p:ext uri="{BB962C8B-B14F-4D97-AF65-F5344CB8AC3E}">
        <p14:creationId xmlns:p14="http://schemas.microsoft.com/office/powerpoint/2010/main" val="40318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2" end="2"/>
                                            </p:txEl>
                                          </p:spTgt>
                                        </p:tgtEl>
                                        <p:attrNameLst>
                                          <p:attrName>style.visibility</p:attrName>
                                        </p:attrNameLst>
                                      </p:cBhvr>
                                      <p:to>
                                        <p:strVal val="visible"/>
                                      </p:to>
                                    </p:set>
                                    <p:animEffect transition="in" filter="fade">
                                      <p:cBhvr>
                                        <p:cTn id="12" dur="500"/>
                                        <p:tgtEl>
                                          <p:spTgt spid="2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4" end="4"/>
                                            </p:txEl>
                                          </p:spTgt>
                                        </p:tgtEl>
                                        <p:attrNameLst>
                                          <p:attrName>style.visibility</p:attrName>
                                        </p:attrNameLst>
                                      </p:cBhvr>
                                      <p:to>
                                        <p:strVal val="visible"/>
                                      </p:to>
                                    </p:set>
                                    <p:animEffect transition="in" filter="fade">
                                      <p:cBhvr>
                                        <p:cTn id="1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E07A9CF-64BA-4B3D-B12D-0302DA117A6B}"/>
              </a:ext>
            </a:extLst>
          </p:cNvPr>
          <p:cNvPicPr>
            <a:picLocks noChangeAspect="1"/>
          </p:cNvPicPr>
          <p:nvPr/>
        </p:nvPicPr>
        <p:blipFill>
          <a:blip r:embed="rId3"/>
          <a:stretch>
            <a:fillRect/>
          </a:stretch>
        </p:blipFill>
        <p:spPr>
          <a:xfrm>
            <a:off x="0" y="4963"/>
            <a:ext cx="9144000" cy="4744954"/>
          </a:xfrm>
          <a:prstGeom prst="rect">
            <a:avLst/>
          </a:prstGeom>
        </p:spPr>
      </p:pic>
    </p:spTree>
    <p:extLst>
      <p:ext uri="{BB962C8B-B14F-4D97-AF65-F5344CB8AC3E}">
        <p14:creationId xmlns:p14="http://schemas.microsoft.com/office/powerpoint/2010/main" val="2077986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391B2BD8-DE1B-4A73-B81C-DDD7CA4547DD}"/>
              </a:ext>
            </a:extLst>
          </p:cNvPr>
          <p:cNvPicPr>
            <a:picLocks noChangeAspect="1"/>
          </p:cNvPicPr>
          <p:nvPr/>
        </p:nvPicPr>
        <p:blipFill>
          <a:blip r:embed="rId3"/>
          <a:stretch>
            <a:fillRect/>
          </a:stretch>
        </p:blipFill>
        <p:spPr>
          <a:xfrm>
            <a:off x="0" y="4767"/>
            <a:ext cx="9144000" cy="4699626"/>
          </a:xfrm>
          <a:prstGeom prst="rect">
            <a:avLst/>
          </a:prstGeom>
        </p:spPr>
      </p:pic>
    </p:spTree>
    <p:extLst>
      <p:ext uri="{BB962C8B-B14F-4D97-AF65-F5344CB8AC3E}">
        <p14:creationId xmlns:p14="http://schemas.microsoft.com/office/powerpoint/2010/main" val="2536703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7838D3C-0582-4DFE-A3EE-26B255929055}"/>
              </a:ext>
            </a:extLst>
          </p:cNvPr>
          <p:cNvPicPr>
            <a:picLocks noChangeAspect="1"/>
          </p:cNvPicPr>
          <p:nvPr/>
        </p:nvPicPr>
        <p:blipFill>
          <a:blip r:embed="rId3"/>
          <a:stretch>
            <a:fillRect/>
          </a:stretch>
        </p:blipFill>
        <p:spPr>
          <a:xfrm>
            <a:off x="0" y="-21678"/>
            <a:ext cx="9144000" cy="4729655"/>
          </a:xfrm>
          <a:prstGeom prst="rect">
            <a:avLst/>
          </a:prstGeom>
        </p:spPr>
      </p:pic>
    </p:spTree>
    <p:extLst>
      <p:ext uri="{BB962C8B-B14F-4D97-AF65-F5344CB8AC3E}">
        <p14:creationId xmlns:p14="http://schemas.microsoft.com/office/powerpoint/2010/main" val="4149905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BC7E0790-5978-42C5-A004-7BEB439FB12F}"/>
              </a:ext>
            </a:extLst>
          </p:cNvPr>
          <p:cNvPicPr>
            <a:picLocks noChangeAspect="1"/>
          </p:cNvPicPr>
          <p:nvPr/>
        </p:nvPicPr>
        <p:blipFill>
          <a:blip r:embed="rId3"/>
          <a:stretch>
            <a:fillRect/>
          </a:stretch>
        </p:blipFill>
        <p:spPr>
          <a:xfrm>
            <a:off x="0" y="27823"/>
            <a:ext cx="9144000" cy="4744954"/>
          </a:xfrm>
          <a:prstGeom prst="rect">
            <a:avLst/>
          </a:prstGeom>
        </p:spPr>
      </p:pic>
    </p:spTree>
    <p:extLst>
      <p:ext uri="{BB962C8B-B14F-4D97-AF65-F5344CB8AC3E}">
        <p14:creationId xmlns:p14="http://schemas.microsoft.com/office/powerpoint/2010/main" val="1125338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26DCEC65-43D2-44B3-99A4-F846A777428E}"/>
              </a:ext>
            </a:extLst>
          </p:cNvPr>
          <p:cNvPicPr>
            <a:picLocks noChangeAspect="1"/>
          </p:cNvPicPr>
          <p:nvPr/>
        </p:nvPicPr>
        <p:blipFill>
          <a:blip r:embed="rId3"/>
          <a:stretch>
            <a:fillRect/>
          </a:stretch>
        </p:blipFill>
        <p:spPr>
          <a:xfrm>
            <a:off x="0" y="12633"/>
            <a:ext cx="9144000" cy="4752474"/>
          </a:xfrm>
          <a:prstGeom prst="rect">
            <a:avLst/>
          </a:prstGeom>
        </p:spPr>
      </p:pic>
    </p:spTree>
    <p:extLst>
      <p:ext uri="{BB962C8B-B14F-4D97-AF65-F5344CB8AC3E}">
        <p14:creationId xmlns:p14="http://schemas.microsoft.com/office/powerpoint/2010/main" val="3001314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1F1070B4-2899-4E28-ADEE-1C79ADD1D292}"/>
              </a:ext>
            </a:extLst>
          </p:cNvPr>
          <p:cNvPicPr>
            <a:picLocks noChangeAspect="1"/>
          </p:cNvPicPr>
          <p:nvPr/>
        </p:nvPicPr>
        <p:blipFill>
          <a:blip r:embed="rId3"/>
          <a:stretch>
            <a:fillRect/>
          </a:stretch>
        </p:blipFill>
        <p:spPr>
          <a:xfrm>
            <a:off x="0" y="12483"/>
            <a:ext cx="9144000" cy="4729914"/>
          </a:xfrm>
          <a:prstGeom prst="rect">
            <a:avLst/>
          </a:prstGeom>
        </p:spPr>
      </p:pic>
    </p:spTree>
    <p:extLst>
      <p:ext uri="{BB962C8B-B14F-4D97-AF65-F5344CB8AC3E}">
        <p14:creationId xmlns:p14="http://schemas.microsoft.com/office/powerpoint/2010/main" val="11432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2E936DB-104A-41A1-96BD-CB0138078FCE}"/>
              </a:ext>
            </a:extLst>
          </p:cNvPr>
          <p:cNvPicPr>
            <a:picLocks noChangeAspect="1"/>
          </p:cNvPicPr>
          <p:nvPr/>
        </p:nvPicPr>
        <p:blipFill>
          <a:blip r:embed="rId3"/>
          <a:stretch>
            <a:fillRect/>
          </a:stretch>
        </p:blipFill>
        <p:spPr>
          <a:xfrm>
            <a:off x="0" y="-12351"/>
            <a:ext cx="9144000" cy="4711001"/>
          </a:xfrm>
          <a:prstGeom prst="rect">
            <a:avLst/>
          </a:prstGeom>
        </p:spPr>
      </p:pic>
    </p:spTree>
    <p:extLst>
      <p:ext uri="{BB962C8B-B14F-4D97-AF65-F5344CB8AC3E}">
        <p14:creationId xmlns:p14="http://schemas.microsoft.com/office/powerpoint/2010/main" val="2448191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6BA7C6FC-8C0F-4761-8BA5-76AD683DF0FE}"/>
              </a:ext>
            </a:extLst>
          </p:cNvPr>
          <p:cNvPicPr>
            <a:picLocks noChangeAspect="1"/>
          </p:cNvPicPr>
          <p:nvPr/>
        </p:nvPicPr>
        <p:blipFill>
          <a:blip r:embed="rId3"/>
          <a:stretch>
            <a:fillRect/>
          </a:stretch>
        </p:blipFill>
        <p:spPr>
          <a:xfrm>
            <a:off x="0" y="14158"/>
            <a:ext cx="9144000" cy="4703704"/>
          </a:xfrm>
          <a:prstGeom prst="rect">
            <a:avLst/>
          </a:prstGeom>
        </p:spPr>
      </p:pic>
    </p:spTree>
    <p:extLst>
      <p:ext uri="{BB962C8B-B14F-4D97-AF65-F5344CB8AC3E}">
        <p14:creationId xmlns:p14="http://schemas.microsoft.com/office/powerpoint/2010/main" val="2522249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B914A9F-5D69-4E49-B4CD-21D4632CFA70}"/>
              </a:ext>
            </a:extLst>
          </p:cNvPr>
          <p:cNvPicPr>
            <a:picLocks noChangeAspect="1"/>
          </p:cNvPicPr>
          <p:nvPr/>
        </p:nvPicPr>
        <p:blipFill>
          <a:blip r:embed="rId3"/>
          <a:stretch>
            <a:fillRect/>
          </a:stretch>
        </p:blipFill>
        <p:spPr>
          <a:xfrm>
            <a:off x="0" y="-4677"/>
            <a:ext cx="9144000" cy="4718514"/>
          </a:xfrm>
          <a:prstGeom prst="rect">
            <a:avLst/>
          </a:prstGeom>
        </p:spPr>
      </p:pic>
    </p:spTree>
    <p:extLst>
      <p:ext uri="{BB962C8B-B14F-4D97-AF65-F5344CB8AC3E}">
        <p14:creationId xmlns:p14="http://schemas.microsoft.com/office/powerpoint/2010/main" val="1070666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927445CD-B34B-43BB-820E-F8831F395915}"/>
              </a:ext>
            </a:extLst>
          </p:cNvPr>
          <p:cNvPicPr>
            <a:picLocks noChangeAspect="1"/>
          </p:cNvPicPr>
          <p:nvPr/>
        </p:nvPicPr>
        <p:blipFill>
          <a:blip r:embed="rId3"/>
          <a:stretch>
            <a:fillRect/>
          </a:stretch>
        </p:blipFill>
        <p:spPr>
          <a:xfrm>
            <a:off x="0" y="10669"/>
            <a:ext cx="9144000" cy="4733541"/>
          </a:xfrm>
          <a:prstGeom prst="rect">
            <a:avLst/>
          </a:prstGeom>
        </p:spPr>
      </p:pic>
    </p:spTree>
    <p:extLst>
      <p:ext uri="{BB962C8B-B14F-4D97-AF65-F5344CB8AC3E}">
        <p14:creationId xmlns:p14="http://schemas.microsoft.com/office/powerpoint/2010/main" val="2973926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Introductions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122301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Name</a:t>
            </a:r>
          </a:p>
          <a:p>
            <a:pPr marL="285750" lvl="0" indent="-285750" rtl="0">
              <a:lnSpc>
                <a:spcPct val="115000"/>
              </a:lnSpc>
              <a:spcBef>
                <a:spcPts val="600"/>
              </a:spcBef>
              <a:buFont typeface="Arial" panose="020B0604020202020204" pitchFamily="34" charset="0"/>
              <a:buChar char="•"/>
            </a:pPr>
            <a:r>
              <a:rPr lang="en" sz="1800" dirty="0">
                <a:latin typeface="Proxima Nova"/>
                <a:ea typeface="Proxima Nova"/>
                <a:cs typeface="Proxima Nova"/>
                <a:sym typeface="Proxima Nova"/>
              </a:rPr>
              <a:t>Role/Title</a:t>
            </a:r>
          </a:p>
          <a:p>
            <a:pPr marL="285750" lvl="0" indent="-285750" rtl="0">
              <a:lnSpc>
                <a:spcPct val="115000"/>
              </a:lnSpc>
              <a:spcBef>
                <a:spcPts val="600"/>
              </a:spcBef>
              <a:buFont typeface="Arial" panose="020B0604020202020204" pitchFamily="34" charset="0"/>
              <a:buChar char="•"/>
            </a:pPr>
            <a:r>
              <a:rPr lang="en" sz="1800" dirty="0">
                <a:solidFill>
                  <a:srgbClr val="000000"/>
                </a:solidFill>
                <a:latin typeface="Proxima Nova"/>
                <a:ea typeface="Proxima Nova"/>
                <a:cs typeface="Proxima Nova"/>
                <a:sym typeface="Proxima Nova"/>
              </a:rPr>
              <a:t>Experience/knowledge with Containers?</a:t>
            </a:r>
          </a:p>
        </p:txBody>
      </p:sp>
    </p:spTree>
    <p:extLst>
      <p:ext uri="{BB962C8B-B14F-4D97-AF65-F5344CB8AC3E}">
        <p14:creationId xmlns:p14="http://schemas.microsoft.com/office/powerpoint/2010/main" val="356363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DC843D5C-9AAD-498E-884C-6B5680207147}"/>
              </a:ext>
            </a:extLst>
          </p:cNvPr>
          <p:cNvPicPr>
            <a:picLocks noChangeAspect="1"/>
          </p:cNvPicPr>
          <p:nvPr/>
        </p:nvPicPr>
        <p:blipFill>
          <a:blip r:embed="rId3"/>
          <a:stretch>
            <a:fillRect/>
          </a:stretch>
        </p:blipFill>
        <p:spPr>
          <a:xfrm>
            <a:off x="0" y="-38524"/>
            <a:ext cx="9144000" cy="4809067"/>
          </a:xfrm>
          <a:prstGeom prst="rect">
            <a:avLst/>
          </a:prstGeom>
        </p:spPr>
      </p:pic>
    </p:spTree>
    <p:extLst>
      <p:ext uri="{BB962C8B-B14F-4D97-AF65-F5344CB8AC3E}">
        <p14:creationId xmlns:p14="http://schemas.microsoft.com/office/powerpoint/2010/main" val="346493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046"/>
        <p:cNvGrpSpPr/>
        <p:nvPr/>
      </p:nvGrpSpPr>
      <p:grpSpPr>
        <a:xfrm>
          <a:off x="0" y="0"/>
          <a:ext cx="0" cy="0"/>
          <a:chOff x="0" y="0"/>
          <a:chExt cx="0" cy="0"/>
        </a:xfrm>
      </p:grpSpPr>
      <p:pic>
        <p:nvPicPr>
          <p:cNvPr id="2" name="Picture 1">
            <a:extLst>
              <a:ext uri="{FF2B5EF4-FFF2-40B4-BE49-F238E27FC236}">
                <a16:creationId xmlns:a16="http://schemas.microsoft.com/office/drawing/2014/main" id="{0F39E581-F117-46A8-9015-94E34B9B92CC}"/>
              </a:ext>
            </a:extLst>
          </p:cNvPr>
          <p:cNvPicPr>
            <a:picLocks noChangeAspect="1"/>
          </p:cNvPicPr>
          <p:nvPr/>
        </p:nvPicPr>
        <p:blipFill>
          <a:blip r:embed="rId3"/>
          <a:stretch>
            <a:fillRect/>
          </a:stretch>
        </p:blipFill>
        <p:spPr>
          <a:xfrm>
            <a:off x="0" y="-2858"/>
            <a:ext cx="9144000" cy="4714875"/>
          </a:xfrm>
          <a:prstGeom prst="rect">
            <a:avLst/>
          </a:prstGeom>
        </p:spPr>
      </p:pic>
    </p:spTree>
    <p:extLst>
      <p:ext uri="{BB962C8B-B14F-4D97-AF65-F5344CB8AC3E}">
        <p14:creationId xmlns:p14="http://schemas.microsoft.com/office/powerpoint/2010/main" val="3914469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3" name="Picture 2">
            <a:extLst>
              <a:ext uri="{FF2B5EF4-FFF2-40B4-BE49-F238E27FC236}">
                <a16:creationId xmlns:a16="http://schemas.microsoft.com/office/drawing/2014/main" id="{F1F9745E-D358-436B-92DB-BE68722D7C00}"/>
              </a:ext>
            </a:extLst>
          </p:cNvPr>
          <p:cNvPicPr>
            <a:picLocks noChangeAspect="1"/>
          </p:cNvPicPr>
          <p:nvPr/>
        </p:nvPicPr>
        <p:blipFill>
          <a:blip r:embed="rId3"/>
          <a:stretch>
            <a:fillRect/>
          </a:stretch>
        </p:blipFill>
        <p:spPr>
          <a:xfrm>
            <a:off x="0" y="-4674"/>
            <a:ext cx="9144000" cy="4764228"/>
          </a:xfrm>
          <a:prstGeom prst="rect">
            <a:avLst/>
          </a:prstGeom>
        </p:spPr>
      </p:pic>
    </p:spTree>
    <p:extLst>
      <p:ext uri="{BB962C8B-B14F-4D97-AF65-F5344CB8AC3E}">
        <p14:creationId xmlns:p14="http://schemas.microsoft.com/office/powerpoint/2010/main" val="582451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EFABFDBA-768C-4248-B65B-090B8CEE4C69}"/>
              </a:ext>
            </a:extLst>
          </p:cNvPr>
          <p:cNvSpPr txBox="1"/>
          <p:nvPr/>
        </p:nvSpPr>
        <p:spPr>
          <a:xfrm>
            <a:off x="541087" y="45333"/>
            <a:ext cx="8061822" cy="1077218"/>
          </a:xfrm>
          <a:prstGeom prst="rect">
            <a:avLst/>
          </a:prstGeom>
          <a:noFill/>
        </p:spPr>
        <p:txBody>
          <a:bodyPr wrap="none" rtlCol="0">
            <a:spAutoFit/>
          </a:bodyPr>
          <a:lstStyle/>
          <a:p>
            <a:pPr algn="ctr"/>
            <a:r>
              <a:rPr lang="en-US" sz="4000" dirty="0"/>
              <a:t>Lab Material</a:t>
            </a:r>
          </a:p>
          <a:p>
            <a:r>
              <a:rPr lang="en-US" sz="2400" b="1" dirty="0"/>
              <a:t>https://github.com/jimgarrett123/openshift_workshop/</a:t>
            </a:r>
            <a:endParaRPr lang="en-US" sz="2400" dirty="0"/>
          </a:p>
        </p:txBody>
      </p:sp>
      <p:sp>
        <p:nvSpPr>
          <p:cNvPr id="4" name="TextBox 3">
            <a:extLst>
              <a:ext uri="{FF2B5EF4-FFF2-40B4-BE49-F238E27FC236}">
                <a16:creationId xmlns:a16="http://schemas.microsoft.com/office/drawing/2014/main" id="{EDED9E73-1934-453B-B535-E278E27395EF}"/>
              </a:ext>
            </a:extLst>
          </p:cNvPr>
          <p:cNvSpPr txBox="1"/>
          <p:nvPr/>
        </p:nvSpPr>
        <p:spPr>
          <a:xfrm>
            <a:off x="5687" y="1720125"/>
            <a:ext cx="9132628" cy="1200329"/>
          </a:xfrm>
          <a:prstGeom prst="rect">
            <a:avLst/>
          </a:prstGeom>
          <a:noFill/>
        </p:spPr>
        <p:txBody>
          <a:bodyPr wrap="none" rtlCol="0">
            <a:spAutoFit/>
          </a:bodyPr>
          <a:lstStyle/>
          <a:p>
            <a:pPr algn="ctr"/>
            <a:r>
              <a:rPr lang="en-US" sz="4000" dirty="0"/>
              <a:t>OpenShift Console Login</a:t>
            </a:r>
          </a:p>
          <a:p>
            <a:r>
              <a:rPr lang="en-US" sz="3200" dirty="0"/>
              <a:t>https://master.groupware.openshiftworkshop.com</a:t>
            </a:r>
            <a:endParaRPr lang="en-US" sz="7200" dirty="0"/>
          </a:p>
        </p:txBody>
      </p:sp>
      <p:sp>
        <p:nvSpPr>
          <p:cNvPr id="5" name="TextBox 4">
            <a:extLst>
              <a:ext uri="{FF2B5EF4-FFF2-40B4-BE49-F238E27FC236}">
                <a16:creationId xmlns:a16="http://schemas.microsoft.com/office/drawing/2014/main" id="{9A4F3C11-5183-4F56-9C1A-DF9E0FC50ABF}"/>
              </a:ext>
            </a:extLst>
          </p:cNvPr>
          <p:cNvSpPr txBox="1"/>
          <p:nvPr/>
        </p:nvSpPr>
        <p:spPr>
          <a:xfrm>
            <a:off x="742950" y="2953048"/>
            <a:ext cx="8206740" cy="1323439"/>
          </a:xfrm>
          <a:prstGeom prst="rect">
            <a:avLst/>
          </a:prstGeom>
          <a:noFill/>
        </p:spPr>
        <p:txBody>
          <a:bodyPr wrap="square" rtlCol="0">
            <a:spAutoFit/>
          </a:bodyPr>
          <a:lstStyle/>
          <a:p>
            <a:pPr algn="ctr"/>
            <a:r>
              <a:rPr lang="en-US" sz="4000" dirty="0"/>
              <a:t>OC Login</a:t>
            </a:r>
          </a:p>
          <a:p>
            <a:r>
              <a:rPr lang="en-US" sz="2000" dirty="0" err="1"/>
              <a:t>oc</a:t>
            </a:r>
            <a:r>
              <a:rPr lang="en-US" sz="2000" dirty="0"/>
              <a:t> login </a:t>
            </a:r>
            <a:r>
              <a:rPr lang="en-US" sz="2000" dirty="0">
                <a:hlinkClick r:id="rId3"/>
              </a:rPr>
              <a:t>https://master.groupware.openshiftworkshop.com</a:t>
            </a:r>
            <a:r>
              <a:rPr lang="en-US" sz="2000" dirty="0"/>
              <a:t> –u &lt;user#&gt;</a:t>
            </a:r>
            <a:endParaRPr lang="en-US" sz="4000" dirty="0"/>
          </a:p>
          <a:p>
            <a:r>
              <a:rPr lang="en-US" sz="2000" dirty="0"/>
              <a:t>Password: </a:t>
            </a:r>
            <a:r>
              <a:rPr lang="en-US" sz="2000" dirty="0" err="1"/>
              <a:t>openshift</a:t>
            </a:r>
            <a:endParaRPr lang="en-US" sz="2000" dirty="0"/>
          </a:p>
        </p:txBody>
      </p:sp>
    </p:spTree>
    <p:extLst>
      <p:ext uri="{BB962C8B-B14F-4D97-AF65-F5344CB8AC3E}">
        <p14:creationId xmlns:p14="http://schemas.microsoft.com/office/powerpoint/2010/main" val="4248451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3" name="TextBox 2">
            <a:extLst>
              <a:ext uri="{FF2B5EF4-FFF2-40B4-BE49-F238E27FC236}">
                <a16:creationId xmlns:a16="http://schemas.microsoft.com/office/drawing/2014/main" id="{F7B1D001-9071-4AEE-B1AB-8728394E3FB3}"/>
              </a:ext>
            </a:extLst>
          </p:cNvPr>
          <p:cNvSpPr txBox="1"/>
          <p:nvPr/>
        </p:nvSpPr>
        <p:spPr>
          <a:xfrm>
            <a:off x="2602550" y="102870"/>
            <a:ext cx="3938899" cy="523220"/>
          </a:xfrm>
          <a:prstGeom prst="rect">
            <a:avLst/>
          </a:prstGeom>
          <a:noFill/>
        </p:spPr>
        <p:txBody>
          <a:bodyPr wrap="none" rtlCol="0">
            <a:spAutoFit/>
          </a:bodyPr>
          <a:lstStyle/>
          <a:p>
            <a:r>
              <a:rPr lang="en-US" sz="2800" b="1" dirty="0">
                <a:solidFill>
                  <a:srgbClr val="FF0000"/>
                </a:solidFill>
              </a:rPr>
              <a:t>Setting up client tools</a:t>
            </a:r>
          </a:p>
        </p:txBody>
      </p:sp>
      <p:pic>
        <p:nvPicPr>
          <p:cNvPr id="4" name="Picture 3">
            <a:extLst>
              <a:ext uri="{FF2B5EF4-FFF2-40B4-BE49-F238E27FC236}">
                <a16:creationId xmlns:a16="http://schemas.microsoft.com/office/drawing/2014/main" id="{5DA64C5E-AD80-49A1-AE86-93A3F5B4F803}"/>
              </a:ext>
            </a:extLst>
          </p:cNvPr>
          <p:cNvPicPr>
            <a:picLocks noChangeAspect="1"/>
          </p:cNvPicPr>
          <p:nvPr/>
        </p:nvPicPr>
        <p:blipFill>
          <a:blip r:embed="rId3"/>
          <a:stretch>
            <a:fillRect/>
          </a:stretch>
        </p:blipFill>
        <p:spPr>
          <a:xfrm>
            <a:off x="1644967" y="1010602"/>
            <a:ext cx="6562725" cy="2962275"/>
          </a:xfrm>
          <a:prstGeom prst="rect">
            <a:avLst/>
          </a:prstGeom>
        </p:spPr>
      </p:pic>
      <p:sp>
        <p:nvSpPr>
          <p:cNvPr id="5" name="Rectangle: Rounded Corners 4">
            <a:extLst>
              <a:ext uri="{FF2B5EF4-FFF2-40B4-BE49-F238E27FC236}">
                <a16:creationId xmlns:a16="http://schemas.microsoft.com/office/drawing/2014/main" id="{D3B95689-DB09-425E-AA9C-017FA4F70F71}"/>
              </a:ext>
            </a:extLst>
          </p:cNvPr>
          <p:cNvSpPr/>
          <p:nvPr/>
        </p:nvSpPr>
        <p:spPr>
          <a:xfrm>
            <a:off x="2011680" y="2148840"/>
            <a:ext cx="2720340" cy="4229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18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FA7AF-7155-467F-B26A-1628987F51B7}"/>
              </a:ext>
            </a:extLst>
          </p:cNvPr>
          <p:cNvPicPr>
            <a:picLocks noChangeAspect="1"/>
          </p:cNvPicPr>
          <p:nvPr/>
        </p:nvPicPr>
        <p:blipFill>
          <a:blip r:embed="rId3"/>
          <a:stretch>
            <a:fillRect/>
          </a:stretch>
        </p:blipFill>
        <p:spPr>
          <a:xfrm>
            <a:off x="0" y="265638"/>
            <a:ext cx="9144000" cy="4612223"/>
          </a:xfrm>
          <a:prstGeom prst="rect">
            <a:avLst/>
          </a:prstGeom>
        </p:spPr>
      </p:pic>
      <p:sp>
        <p:nvSpPr>
          <p:cNvPr id="5" name="Rectangle: Rounded Corners 4">
            <a:extLst>
              <a:ext uri="{FF2B5EF4-FFF2-40B4-BE49-F238E27FC236}">
                <a16:creationId xmlns:a16="http://schemas.microsoft.com/office/drawing/2014/main" id="{9B817D3D-1A54-486B-B7AF-ABC2B42031B0}"/>
              </a:ext>
            </a:extLst>
          </p:cNvPr>
          <p:cNvSpPr/>
          <p:nvPr/>
        </p:nvSpPr>
        <p:spPr>
          <a:xfrm>
            <a:off x="0" y="4274820"/>
            <a:ext cx="5360670" cy="4914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442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2E9B72-6F2E-432D-8BE9-77C3B2BC559F}"/>
              </a:ext>
            </a:extLst>
          </p:cNvPr>
          <p:cNvPicPr>
            <a:picLocks noChangeAspect="1"/>
          </p:cNvPicPr>
          <p:nvPr/>
        </p:nvPicPr>
        <p:blipFill>
          <a:blip r:embed="rId2"/>
          <a:stretch>
            <a:fillRect/>
          </a:stretch>
        </p:blipFill>
        <p:spPr>
          <a:xfrm>
            <a:off x="1776412" y="0"/>
            <a:ext cx="5362575" cy="4657725"/>
          </a:xfrm>
          <a:prstGeom prst="rect">
            <a:avLst/>
          </a:prstGeom>
        </p:spPr>
      </p:pic>
    </p:spTree>
    <p:extLst>
      <p:ext uri="{BB962C8B-B14F-4D97-AF65-F5344CB8AC3E}">
        <p14:creationId xmlns:p14="http://schemas.microsoft.com/office/powerpoint/2010/main" val="719565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379EA-C0D7-449E-AE0C-E666F804C9EE}"/>
              </a:ext>
            </a:extLst>
          </p:cNvPr>
          <p:cNvPicPr>
            <a:picLocks noChangeAspect="1"/>
          </p:cNvPicPr>
          <p:nvPr/>
        </p:nvPicPr>
        <p:blipFill>
          <a:blip r:embed="rId2"/>
          <a:stretch>
            <a:fillRect/>
          </a:stretch>
        </p:blipFill>
        <p:spPr>
          <a:xfrm>
            <a:off x="109537" y="286030"/>
            <a:ext cx="8924925" cy="4187358"/>
          </a:xfrm>
          <a:prstGeom prst="rect">
            <a:avLst/>
          </a:prstGeom>
        </p:spPr>
      </p:pic>
      <p:sp>
        <p:nvSpPr>
          <p:cNvPr id="5" name="Rectangle: Rounded Corners 4">
            <a:extLst>
              <a:ext uri="{FF2B5EF4-FFF2-40B4-BE49-F238E27FC236}">
                <a16:creationId xmlns:a16="http://schemas.microsoft.com/office/drawing/2014/main" id="{4F68512C-3A4F-41B7-993C-93BEEDCB7A0B}"/>
              </a:ext>
            </a:extLst>
          </p:cNvPr>
          <p:cNvSpPr/>
          <p:nvPr/>
        </p:nvSpPr>
        <p:spPr>
          <a:xfrm>
            <a:off x="109537" y="3612776"/>
            <a:ext cx="6569169" cy="62753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1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898750"/>
            <a:ext cx="8823960" cy="3707539"/>
          </a:xfrm>
        </p:spPr>
        <p:txBody>
          <a:bodyPr/>
          <a:lstStyle/>
          <a:p>
            <a:pPr>
              <a:buNone/>
            </a:pPr>
            <a:r>
              <a:rPr lang="en-US" b="1" dirty="0"/>
              <a:t>Step 1: Add a new project from the command line</a:t>
            </a:r>
          </a:p>
          <a:p>
            <a:pPr>
              <a:buNone/>
            </a:pPr>
            <a:endParaRPr lang="en-US" dirty="0"/>
          </a:p>
          <a:p>
            <a:pPr>
              <a:buNone/>
            </a:pPr>
            <a:r>
              <a:rPr lang="en-US" dirty="0"/>
              <a:t>$ </a:t>
            </a:r>
            <a:r>
              <a:rPr lang="en-US" dirty="0" err="1"/>
              <a:t>oc</a:t>
            </a:r>
            <a:r>
              <a:rPr lang="en-US" dirty="0"/>
              <a:t> new-project </a:t>
            </a:r>
            <a:r>
              <a:rPr lang="en-US" dirty="0" err="1"/>
              <a:t>mycliproject-UserName</a:t>
            </a:r>
            <a:r>
              <a:rPr lang="en-US" dirty="0"/>
              <a:t> --description="My CLI Project" --display-name="CLI Project“</a:t>
            </a:r>
          </a:p>
          <a:p>
            <a:pPr>
              <a:buNone/>
            </a:pPr>
            <a:endParaRPr lang="en-US" dirty="0"/>
          </a:p>
          <a:p>
            <a:pPr>
              <a:buNone/>
            </a:pPr>
            <a:r>
              <a:rPr lang="en-US" b="1" dirty="0"/>
              <a:t>Step 2: Create an application from a Docker Image</a:t>
            </a:r>
          </a:p>
          <a:p>
            <a:pPr>
              <a:buNone/>
            </a:pPr>
            <a:endParaRPr lang="en-US" dirty="0"/>
          </a:p>
          <a:p>
            <a:pPr>
              <a:buNone/>
            </a:pPr>
            <a:r>
              <a:rPr lang="en-US" dirty="0"/>
              <a:t>$ </a:t>
            </a:r>
            <a:r>
              <a:rPr lang="en-US" dirty="0" err="1"/>
              <a:t>oc</a:t>
            </a:r>
            <a:r>
              <a:rPr lang="en-US" dirty="0"/>
              <a:t> new-app </a:t>
            </a:r>
            <a:r>
              <a:rPr lang="en-US" dirty="0" err="1"/>
              <a:t>redhatworkshops</a:t>
            </a:r>
            <a:r>
              <a:rPr lang="en-US" dirty="0"/>
              <a:t>/welcome-php --name=welcome</a:t>
            </a:r>
          </a:p>
          <a:p>
            <a:pPr>
              <a:buNone/>
            </a:pPr>
            <a:r>
              <a:rPr lang="en-US" dirty="0"/>
              <a:t>*</a:t>
            </a:r>
          </a:p>
          <a:p>
            <a:pPr>
              <a:buNone/>
            </a:pPr>
            <a:r>
              <a:rPr lang="en-US" dirty="0"/>
              <a:t>*</a:t>
            </a:r>
          </a:p>
          <a:p>
            <a:pPr>
              <a:buNone/>
            </a:pPr>
            <a:r>
              <a:rPr lang="en-US" dirty="0"/>
              <a:t>*</a:t>
            </a:r>
          </a:p>
          <a:p>
            <a:pPr>
              <a:buNone/>
            </a:pPr>
            <a:r>
              <a:rPr lang="en-US" b="1" dirty="0"/>
              <a:t>Step 4: Try your application</a:t>
            </a:r>
          </a:p>
          <a:p>
            <a:pPr>
              <a:buNone/>
            </a:pPr>
            <a:endParaRPr lang="en-US" dirty="0"/>
          </a:p>
        </p:txBody>
      </p:sp>
      <p:sp>
        <p:nvSpPr>
          <p:cNvPr id="8" name="TextBox 7">
            <a:extLst>
              <a:ext uri="{FF2B5EF4-FFF2-40B4-BE49-F238E27FC236}">
                <a16:creationId xmlns:a16="http://schemas.microsoft.com/office/drawing/2014/main" id="{72F62106-A8C5-474D-A873-AFE57D39CDBF}"/>
              </a:ext>
            </a:extLst>
          </p:cNvPr>
          <p:cNvSpPr txBox="1"/>
          <p:nvPr/>
        </p:nvSpPr>
        <p:spPr>
          <a:xfrm>
            <a:off x="1570843" y="98406"/>
            <a:ext cx="6070893" cy="461665"/>
          </a:xfrm>
          <a:prstGeom prst="rect">
            <a:avLst/>
          </a:prstGeom>
          <a:noFill/>
        </p:spPr>
        <p:txBody>
          <a:bodyPr wrap="none" rtlCol="0">
            <a:spAutoFit/>
          </a:bodyPr>
          <a:lstStyle/>
          <a:p>
            <a:r>
              <a:rPr lang="en-US" sz="2400" dirty="0">
                <a:solidFill>
                  <a:srgbClr val="FF0000"/>
                </a:solidFill>
              </a:rPr>
              <a:t>Lab 1: Create an App from a Docker Image</a:t>
            </a:r>
          </a:p>
        </p:txBody>
      </p:sp>
    </p:spTree>
    <p:extLst>
      <p:ext uri="{BB962C8B-B14F-4D97-AF65-F5344CB8AC3E}">
        <p14:creationId xmlns:p14="http://schemas.microsoft.com/office/powerpoint/2010/main" val="3122116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C663-25DF-4208-BDA9-805A54F73D67}"/>
              </a:ext>
            </a:extLst>
          </p:cNvPr>
          <p:cNvSpPr>
            <a:spLocks noGrp="1"/>
          </p:cNvSpPr>
          <p:nvPr>
            <p:ph type="body" idx="1"/>
          </p:nvPr>
        </p:nvSpPr>
        <p:spPr>
          <a:xfrm>
            <a:off x="194310" y="918005"/>
            <a:ext cx="8823960" cy="3482545"/>
          </a:xfrm>
        </p:spPr>
        <p:txBody>
          <a:bodyPr/>
          <a:lstStyle/>
          <a:p>
            <a:pPr>
              <a:buNone/>
            </a:pPr>
            <a:r>
              <a:rPr lang="en-US" b="1" dirty="0"/>
              <a:t>Create an application based on an image from Docker Hub (</a:t>
            </a:r>
            <a:r>
              <a:rPr lang="en-US" b="1" dirty="0">
                <a:hlinkClick r:id="rId3"/>
              </a:rPr>
              <a:t>https://hub.docker.com</a:t>
            </a:r>
            <a:r>
              <a:rPr lang="en-US" b="1" dirty="0"/>
              <a:t>) :</a:t>
            </a:r>
          </a:p>
          <a:p>
            <a:pPr>
              <a:buNone/>
            </a:pPr>
            <a:endParaRPr lang="en-US" b="1" dirty="0"/>
          </a:p>
          <a:p>
            <a:pPr>
              <a:buNone/>
            </a:pPr>
            <a:r>
              <a:rPr lang="en-US" dirty="0"/>
              <a:t>$ </a:t>
            </a:r>
            <a:r>
              <a:rPr lang="en-US" dirty="0" err="1"/>
              <a:t>oc</a:t>
            </a:r>
            <a:r>
              <a:rPr lang="en-US" dirty="0"/>
              <a:t> new-app </a:t>
            </a:r>
            <a:r>
              <a:rPr lang="en-US" dirty="0" err="1"/>
              <a:t>redhatworkshops</a:t>
            </a:r>
            <a:r>
              <a:rPr lang="en-US" dirty="0"/>
              <a:t>/welcome-php --name=welcome</a:t>
            </a:r>
          </a:p>
          <a:p>
            <a:pPr>
              <a:buNone/>
            </a:pPr>
            <a:endParaRPr lang="en-US" b="1" dirty="0"/>
          </a:p>
          <a:p>
            <a:pPr>
              <a:buNone/>
            </a:pPr>
            <a:r>
              <a:rPr lang="en-US" b="1" dirty="0"/>
              <a:t>Create an application based on an image from a private registry:</a:t>
            </a:r>
          </a:p>
          <a:p>
            <a:pPr>
              <a:buNone/>
            </a:pPr>
            <a:endParaRPr lang="en-US" b="1" dirty="0"/>
          </a:p>
          <a:p>
            <a:pPr>
              <a:buNone/>
            </a:pPr>
            <a:r>
              <a:rPr lang="en-US" dirty="0"/>
              <a:t>$ </a:t>
            </a:r>
            <a:r>
              <a:rPr lang="en-US" dirty="0" err="1"/>
              <a:t>oc</a:t>
            </a:r>
            <a:r>
              <a:rPr lang="en-US" dirty="0"/>
              <a:t> new-app --docker-image=myregistry.com/</a:t>
            </a:r>
            <a:r>
              <a:rPr lang="en-US" dirty="0" err="1"/>
              <a:t>mycompany</a:t>
            </a:r>
            <a:r>
              <a:rPr lang="en-US" dirty="0"/>
              <a:t>/</a:t>
            </a:r>
            <a:r>
              <a:rPr lang="en-US" dirty="0" err="1"/>
              <a:t>myapp</a:t>
            </a:r>
            <a:r>
              <a:rPr lang="en-US" dirty="0"/>
              <a:t> --name=</a:t>
            </a:r>
            <a:r>
              <a:rPr lang="en-US" dirty="0" err="1"/>
              <a:t>myapp</a:t>
            </a:r>
            <a:endParaRPr lang="en-US" dirty="0"/>
          </a:p>
          <a:p>
            <a:pPr>
              <a:buNone/>
            </a:pPr>
            <a:endParaRPr lang="en-US" b="1" dirty="0"/>
          </a:p>
          <a:p>
            <a:pPr>
              <a:buNone/>
            </a:pPr>
            <a:r>
              <a:rPr lang="en-US" b="1" dirty="0"/>
              <a:t>Create an application based on source code stored in a Git repository:</a:t>
            </a:r>
          </a:p>
          <a:p>
            <a:pPr>
              <a:buNone/>
            </a:pPr>
            <a:endParaRPr lang="en-US" b="1" dirty="0"/>
          </a:p>
          <a:p>
            <a:pPr>
              <a:buNone/>
            </a:pPr>
            <a:r>
              <a:rPr lang="en-US" dirty="0"/>
              <a:t>$ </a:t>
            </a:r>
            <a:r>
              <a:rPr lang="en-US" dirty="0" err="1"/>
              <a:t>oc</a:t>
            </a:r>
            <a:r>
              <a:rPr lang="en-US" dirty="0"/>
              <a:t> new-app https://github.com/openshift/ruby-hello-world --name=ruby-hello</a:t>
            </a:r>
          </a:p>
          <a:p>
            <a:pPr>
              <a:buNone/>
            </a:pPr>
            <a:endParaRPr lang="en-US" b="1" dirty="0"/>
          </a:p>
        </p:txBody>
      </p:sp>
      <p:sp>
        <p:nvSpPr>
          <p:cNvPr id="3" name="TextBox 2">
            <a:extLst>
              <a:ext uri="{FF2B5EF4-FFF2-40B4-BE49-F238E27FC236}">
                <a16:creationId xmlns:a16="http://schemas.microsoft.com/office/drawing/2014/main" id="{CE66F84D-E8A0-4DEF-A202-4A8D6BEBEDFA}"/>
              </a:ext>
            </a:extLst>
          </p:cNvPr>
          <p:cNvSpPr txBox="1"/>
          <p:nvPr/>
        </p:nvSpPr>
        <p:spPr>
          <a:xfrm>
            <a:off x="3044003" y="242590"/>
            <a:ext cx="3124573" cy="523220"/>
          </a:xfrm>
          <a:prstGeom prst="rect">
            <a:avLst/>
          </a:prstGeom>
          <a:noFill/>
        </p:spPr>
        <p:txBody>
          <a:bodyPr wrap="none" rtlCol="0">
            <a:spAutoFit/>
          </a:bodyPr>
          <a:lstStyle/>
          <a:p>
            <a:r>
              <a:rPr lang="en-US" sz="2800" dirty="0">
                <a:solidFill>
                  <a:srgbClr val="FF0000"/>
                </a:solidFill>
              </a:rPr>
              <a:t>Create Application</a:t>
            </a:r>
          </a:p>
        </p:txBody>
      </p:sp>
    </p:spTree>
    <p:extLst>
      <p:ext uri="{BB962C8B-B14F-4D97-AF65-F5344CB8AC3E}">
        <p14:creationId xmlns:p14="http://schemas.microsoft.com/office/powerpoint/2010/main" val="3588464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1207650" y="134300"/>
            <a:ext cx="5547480" cy="755700"/>
          </a:xfrm>
          <a:prstGeom prst="rect">
            <a:avLst/>
          </a:prstGeom>
          <a:noFill/>
          <a:ln>
            <a:noFill/>
          </a:ln>
        </p:spPr>
        <p:txBody>
          <a:bodyPr lIns="91425" tIns="91425" rIns="91425" bIns="91425" anchor="b" anchorCtr="0">
            <a:noAutofit/>
          </a:bodyPr>
          <a:lstStyle/>
          <a:p>
            <a:pPr lvl="0" rtl="0">
              <a:spcBef>
                <a:spcPts val="0"/>
              </a:spcBef>
              <a:buNone/>
            </a:pPr>
            <a:r>
              <a:rPr lang="en-US" sz="2800" dirty="0">
                <a:solidFill>
                  <a:srgbClr val="000000"/>
                </a:solidFill>
                <a:latin typeface="Proxima Nova"/>
                <a:ea typeface="Proxima Nova"/>
                <a:cs typeface="Proxima Nova"/>
                <a:sym typeface="Proxima Nova"/>
              </a:rPr>
              <a:t>Goal – Answer These Questions</a:t>
            </a:r>
            <a:endParaRPr lang="en" sz="2800" dirty="0">
              <a:solidFill>
                <a:srgbClr val="000000"/>
              </a:solidFill>
              <a:latin typeface="Proxima Nova"/>
              <a:ea typeface="Proxima Nova"/>
              <a:cs typeface="Proxima Nova"/>
              <a:sym typeface="Proxima Nova"/>
            </a:endParaRPr>
          </a:p>
        </p:txBody>
      </p:sp>
      <p:sp>
        <p:nvSpPr>
          <p:cNvPr id="237" name="Shape 237"/>
          <p:cNvSpPr txBox="1"/>
          <p:nvPr/>
        </p:nvSpPr>
        <p:spPr>
          <a:xfrm>
            <a:off x="695264" y="880348"/>
            <a:ext cx="8301251" cy="3445846"/>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Who are the characters?</a:t>
            </a:r>
          </a:p>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What is the problem?</a:t>
            </a:r>
          </a:p>
          <a:p>
            <a:pPr marL="285750" lvl="0" indent="-285750" rtl="0">
              <a:lnSpc>
                <a:spcPct val="115000"/>
              </a:lnSpc>
              <a:spcBef>
                <a:spcPts val="600"/>
              </a:spcBef>
              <a:buFont typeface="Arial" panose="020B0604020202020204" pitchFamily="34" charset="0"/>
              <a:buChar char="•"/>
            </a:pPr>
            <a:r>
              <a:rPr lang="en" sz="2800" dirty="0">
                <a:latin typeface="Proxima Nova"/>
                <a:ea typeface="Proxima Nova"/>
                <a:cs typeface="Proxima Nova"/>
                <a:sym typeface="Proxima Nova"/>
              </a:rPr>
              <a:t>What is the Setting?</a:t>
            </a:r>
            <a:endParaRPr lang="en" sz="28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 sz="2800" dirty="0">
                <a:latin typeface="Proxima Nova"/>
                <a:ea typeface="Proxima Nova"/>
                <a:cs typeface="Proxima Nova"/>
                <a:sym typeface="Proxima Nova"/>
              </a:rPr>
              <a:t>How do you solve the problem?</a:t>
            </a:r>
          </a:p>
          <a:p>
            <a:pPr marL="285750" lvl="0" indent="-285750" rtl="0">
              <a:lnSpc>
                <a:spcPct val="115000"/>
              </a:lnSpc>
              <a:spcBef>
                <a:spcPts val="600"/>
              </a:spcBef>
              <a:buFont typeface="Arial" panose="020B0604020202020204" pitchFamily="34" charset="0"/>
              <a:buChar char="•"/>
            </a:pPr>
            <a:r>
              <a:rPr lang="en" sz="2800" dirty="0">
                <a:solidFill>
                  <a:srgbClr val="000000"/>
                </a:solidFill>
                <a:latin typeface="Proxima Nova"/>
                <a:ea typeface="Proxima Nova"/>
                <a:cs typeface="Proxima Nova"/>
                <a:sym typeface="Proxima Nova"/>
              </a:rPr>
              <a:t>What happens at the end, what do you get out of it?</a:t>
            </a:r>
          </a:p>
        </p:txBody>
      </p:sp>
    </p:spTree>
    <p:extLst>
      <p:ext uri="{BB962C8B-B14F-4D97-AF65-F5344CB8AC3E}">
        <p14:creationId xmlns:p14="http://schemas.microsoft.com/office/powerpoint/2010/main" val="44593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2: Create an App using Docker Build</a:t>
            </a:r>
          </a:p>
        </p:txBody>
      </p:sp>
      <p:pic>
        <p:nvPicPr>
          <p:cNvPr id="4" name="Picture 3">
            <a:extLst>
              <a:ext uri="{FF2B5EF4-FFF2-40B4-BE49-F238E27FC236}">
                <a16:creationId xmlns:a16="http://schemas.microsoft.com/office/drawing/2014/main" id="{BA5FEB59-D461-44AE-9015-4E39B323BCE0}"/>
              </a:ext>
            </a:extLst>
          </p:cNvPr>
          <p:cNvPicPr>
            <a:picLocks noChangeAspect="1"/>
          </p:cNvPicPr>
          <p:nvPr/>
        </p:nvPicPr>
        <p:blipFill>
          <a:blip r:embed="rId3"/>
          <a:stretch>
            <a:fillRect/>
          </a:stretch>
        </p:blipFill>
        <p:spPr>
          <a:xfrm>
            <a:off x="0" y="1277294"/>
            <a:ext cx="9144000" cy="2588911"/>
          </a:xfrm>
          <a:prstGeom prst="rect">
            <a:avLst/>
          </a:prstGeom>
        </p:spPr>
      </p:pic>
    </p:spTree>
    <p:extLst>
      <p:ext uri="{BB962C8B-B14F-4D97-AF65-F5344CB8AC3E}">
        <p14:creationId xmlns:p14="http://schemas.microsoft.com/office/powerpoint/2010/main" val="756498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8988F-5826-484B-A51A-176AC68DD434}"/>
              </a:ext>
            </a:extLst>
          </p:cNvPr>
          <p:cNvSpPr>
            <a:spLocks noGrp="1"/>
          </p:cNvSpPr>
          <p:nvPr>
            <p:ph type="title"/>
          </p:nvPr>
        </p:nvSpPr>
        <p:spPr>
          <a:xfrm>
            <a:off x="826650" y="0"/>
            <a:ext cx="7490700" cy="617220"/>
          </a:xfrm>
        </p:spPr>
        <p:txBody>
          <a:bodyPr/>
          <a:lstStyle/>
          <a:p>
            <a:pPr algn="ctr"/>
            <a:r>
              <a:rPr lang="en-US" sz="2400" dirty="0">
                <a:solidFill>
                  <a:srgbClr val="FF0000"/>
                </a:solidFill>
              </a:rPr>
              <a:t>Lab 3: Using the Web Console</a:t>
            </a:r>
          </a:p>
        </p:txBody>
      </p:sp>
      <p:sp>
        <p:nvSpPr>
          <p:cNvPr id="2" name="TextBox 1">
            <a:extLst>
              <a:ext uri="{FF2B5EF4-FFF2-40B4-BE49-F238E27FC236}">
                <a16:creationId xmlns:a16="http://schemas.microsoft.com/office/drawing/2014/main" id="{00EDCEDF-6D19-4987-9D29-66AF38E7C6C7}"/>
              </a:ext>
            </a:extLst>
          </p:cNvPr>
          <p:cNvSpPr txBox="1"/>
          <p:nvPr/>
        </p:nvSpPr>
        <p:spPr>
          <a:xfrm>
            <a:off x="367238" y="1743491"/>
            <a:ext cx="8776762" cy="461665"/>
          </a:xfrm>
          <a:prstGeom prst="rect">
            <a:avLst/>
          </a:prstGeom>
          <a:noFill/>
        </p:spPr>
        <p:txBody>
          <a:bodyPr wrap="none" rtlCol="0">
            <a:spAutoFit/>
          </a:bodyPr>
          <a:lstStyle/>
          <a:p>
            <a:r>
              <a:rPr lang="en-US" sz="2400" dirty="0"/>
              <a:t>In this lab exercise, we will review the OpenShift Web Console.</a:t>
            </a:r>
          </a:p>
        </p:txBody>
      </p:sp>
    </p:spTree>
    <p:extLst>
      <p:ext uri="{BB962C8B-B14F-4D97-AF65-F5344CB8AC3E}">
        <p14:creationId xmlns:p14="http://schemas.microsoft.com/office/powerpoint/2010/main" val="1802398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Learn how to create an application using source code and the JBoss EAP builder image.</a:t>
            </a:r>
          </a:p>
          <a:p>
            <a:pPr>
              <a:buNone/>
            </a:pPr>
            <a:endParaRPr lang="en-US" sz="2000" dirty="0"/>
          </a:p>
          <a:p>
            <a:pPr>
              <a:buNone/>
            </a:pPr>
            <a:r>
              <a:rPr lang="en-US" sz="2000" dirty="0"/>
              <a:t>The EAP builder image:</a:t>
            </a:r>
          </a:p>
          <a:p>
            <a:pPr marL="342900" indent="-342900"/>
            <a:r>
              <a:rPr lang="en-US" sz="2000" dirty="0"/>
              <a:t>Found in a </a:t>
            </a:r>
            <a:r>
              <a:rPr lang="en-US" sz="2000" dirty="0" err="1"/>
              <a:t>Github</a:t>
            </a:r>
            <a:r>
              <a:rPr lang="en-US" sz="2000" dirty="0"/>
              <a:t> source code repository</a:t>
            </a:r>
          </a:p>
          <a:p>
            <a:pPr marL="342900" indent="-342900"/>
            <a:r>
              <a:rPr lang="en-US" sz="2000" dirty="0"/>
              <a:t>Contains source code tree formatted to match JBoss EAP</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p:txBody>
          <a:bodyPr/>
          <a:lstStyle/>
          <a:p>
            <a:pPr algn="ctr"/>
            <a:r>
              <a:rPr lang="en-US" b="1" dirty="0">
                <a:solidFill>
                  <a:srgbClr val="FF0000"/>
                </a:solidFill>
              </a:rPr>
              <a:t>Lab 4: Creating an application using JBoss EAP builder image</a:t>
            </a:r>
            <a:endParaRPr lang="en-US" dirty="0">
              <a:solidFill>
                <a:srgbClr val="FF0000"/>
              </a:solidFill>
            </a:endParaRPr>
          </a:p>
        </p:txBody>
      </p:sp>
    </p:spTree>
    <p:extLst>
      <p:ext uri="{BB962C8B-B14F-4D97-AF65-F5344CB8AC3E}">
        <p14:creationId xmlns:p14="http://schemas.microsoft.com/office/powerpoint/2010/main" val="2204804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Out of the box </a:t>
            </a:r>
            <a:r>
              <a:rPr lang="en-US" sz="2000" dirty="0" err="1"/>
              <a:t>Openshift</a:t>
            </a:r>
            <a:r>
              <a:rPr lang="en-US" sz="2000" dirty="0"/>
              <a:t> contains a registry of existing container templates that can be use to provision new containers.</a:t>
            </a:r>
          </a:p>
          <a:p>
            <a:pPr>
              <a:buNone/>
            </a:pPr>
            <a:endParaRPr lang="en-US" sz="2000" dirty="0"/>
          </a:p>
          <a:p>
            <a:pPr>
              <a:buNone/>
            </a:pPr>
            <a:r>
              <a:rPr lang="en-US" sz="2000" dirty="0"/>
              <a:t>In this workshop you will use existing templates to provision a </a:t>
            </a:r>
            <a:r>
              <a:rPr lang="en-US" sz="2000" dirty="0" err="1"/>
              <a:t>MySql</a:t>
            </a:r>
            <a:r>
              <a:rPr lang="en-US" sz="2000" dirty="0"/>
              <a:t> database and a PHP application.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5: Use a Template to provision a container</a:t>
            </a:r>
            <a:endParaRPr lang="en-US" dirty="0">
              <a:solidFill>
                <a:srgbClr val="FF0000"/>
              </a:solidFill>
            </a:endParaRPr>
          </a:p>
        </p:txBody>
      </p:sp>
    </p:spTree>
    <p:extLst>
      <p:ext uri="{BB962C8B-B14F-4D97-AF65-F5344CB8AC3E}">
        <p14:creationId xmlns:p14="http://schemas.microsoft.com/office/powerpoint/2010/main" val="3832084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One of the features provided by </a:t>
            </a:r>
            <a:r>
              <a:rPr lang="en-US" sz="2000" dirty="0" err="1"/>
              <a:t>Openshift</a:t>
            </a:r>
            <a:r>
              <a:rPr lang="en-US" sz="2000" dirty="0"/>
              <a:t> is the ability to dynamically scale the number of container instances (in pods) up/down.</a:t>
            </a:r>
          </a:p>
          <a:p>
            <a:pPr>
              <a:buNone/>
            </a:pPr>
            <a:endParaRPr lang="en-US" sz="2000" dirty="0"/>
          </a:p>
          <a:p>
            <a:pPr>
              <a:buNone/>
            </a:pPr>
            <a:r>
              <a:rPr lang="en-US" sz="2000" dirty="0"/>
              <a:t>In this lab you will experiment with this feature.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6: Scale Application Instances Up/Down</a:t>
            </a:r>
            <a:endParaRPr lang="en-US" dirty="0">
              <a:solidFill>
                <a:srgbClr val="FF0000"/>
              </a:solidFill>
            </a:endParaRPr>
          </a:p>
        </p:txBody>
      </p:sp>
    </p:spTree>
    <p:extLst>
      <p:ext uri="{BB962C8B-B14F-4D97-AF65-F5344CB8AC3E}">
        <p14:creationId xmlns:p14="http://schemas.microsoft.com/office/powerpoint/2010/main" val="3585286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learn to deploy a war file. We will assume that you built your source code outside of OpenShift build process and want to download the WAR file on your workstation.</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7: Binary Deployment of a WAR file</a:t>
            </a:r>
            <a:endParaRPr lang="en-US" dirty="0">
              <a:solidFill>
                <a:srgbClr val="FF0000"/>
              </a:solidFill>
            </a:endParaRPr>
          </a:p>
        </p:txBody>
      </p:sp>
    </p:spTree>
    <p:extLst>
      <p:ext uri="{BB962C8B-B14F-4D97-AF65-F5344CB8AC3E}">
        <p14:creationId xmlns:p14="http://schemas.microsoft.com/office/powerpoint/2010/main" val="2867128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exercise you will set up your application to encrypt traffic with the OpenShift Wildcard certificate.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8: How to configure SSL</a:t>
            </a:r>
            <a:endParaRPr lang="en-US" dirty="0">
              <a:solidFill>
                <a:srgbClr val="FF0000"/>
              </a:solidFill>
            </a:endParaRPr>
          </a:p>
        </p:txBody>
      </p:sp>
    </p:spTree>
    <p:extLst>
      <p:ext uri="{BB962C8B-B14F-4D97-AF65-F5344CB8AC3E}">
        <p14:creationId xmlns:p14="http://schemas.microsoft.com/office/powerpoint/2010/main" val="2961871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4057650"/>
          </a:xfrm>
        </p:spPr>
        <p:txBody>
          <a:bodyPr/>
          <a:lstStyle/>
          <a:p>
            <a:pPr>
              <a:buNone/>
            </a:pPr>
            <a:r>
              <a:rPr lang="en-US" sz="1800" dirty="0"/>
              <a:t>Blue-green deployment is a release strategy that can be utilized by developers for deploying software in a production environment. Blue can be one particular production environment whereas green can define an identical production environment. Under blue-green deployment strategy, software developers are able to minimize downtime and reduce risk.</a:t>
            </a:r>
          </a:p>
          <a:p>
            <a:pPr>
              <a:buNone/>
            </a:pPr>
            <a:endParaRPr lang="en-US" sz="1800" dirty="0"/>
          </a:p>
          <a:p>
            <a:pPr>
              <a:buNone/>
            </a:pPr>
            <a:r>
              <a:rPr lang="en-US" sz="1800" dirty="0"/>
              <a:t>In this Lab, we will be:</a:t>
            </a:r>
          </a:p>
          <a:p>
            <a:pPr marL="342900" indent="-342900"/>
            <a:r>
              <a:rPr lang="en-US" sz="1800" dirty="0"/>
              <a:t>Deploying two versions of the same application. </a:t>
            </a:r>
          </a:p>
          <a:p>
            <a:pPr marL="342900" indent="-342900"/>
            <a:r>
              <a:rPr lang="en-US" sz="1800" dirty="0"/>
              <a:t>The first version will display a blue rectangle.</a:t>
            </a:r>
          </a:p>
          <a:p>
            <a:pPr marL="342900" indent="-342900"/>
            <a:r>
              <a:rPr lang="en-US" sz="1800" dirty="0"/>
              <a:t>The second version will displays a green rectangle.</a:t>
            </a:r>
          </a:p>
          <a:p>
            <a:pPr marL="342900" indent="-342900"/>
            <a:r>
              <a:rPr lang="en-US" sz="1800" dirty="0"/>
              <a:t>We will then switch the FQDN from the first application (blue) to the second application (green).</a:t>
            </a:r>
          </a:p>
          <a:p>
            <a:pPr>
              <a:buNone/>
            </a:pPr>
            <a:endParaRPr lang="en-US" sz="2000" dirty="0"/>
          </a:p>
          <a:p>
            <a:pPr>
              <a:buNone/>
            </a:pPr>
            <a:endParaRPr lang="en-US" sz="2000" dirty="0"/>
          </a:p>
          <a:p>
            <a:pPr>
              <a:buNone/>
            </a:pP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9: Blue Green Deployments</a:t>
            </a:r>
            <a:endParaRPr lang="en-US" dirty="0">
              <a:solidFill>
                <a:srgbClr val="FF0000"/>
              </a:solidFill>
            </a:endParaRPr>
          </a:p>
        </p:txBody>
      </p:sp>
    </p:spTree>
    <p:extLst>
      <p:ext uri="{BB962C8B-B14F-4D97-AF65-F5344CB8AC3E}">
        <p14:creationId xmlns:p14="http://schemas.microsoft.com/office/powerpoint/2010/main" val="2018209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What is a WEB HOOK?</a:t>
            </a:r>
          </a:p>
          <a:p>
            <a:pPr>
              <a:buNone/>
            </a:pPr>
            <a:endParaRPr lang="en-US" sz="2000" dirty="0"/>
          </a:p>
          <a:p>
            <a:pPr>
              <a:buNone/>
            </a:pPr>
            <a:r>
              <a:rPr lang="en-US" sz="2000" dirty="0"/>
              <a:t>A Webhook is a lightweight configurable tool, that allows you to easily create HTTP endpoints (hooks) on your server, which you can use to execute configured commands when changes in source code are detected.</a:t>
            </a:r>
          </a:p>
          <a:p>
            <a:pPr>
              <a:buNone/>
            </a:pPr>
            <a:endParaRPr lang="en-US" sz="2000" dirty="0"/>
          </a:p>
          <a:p>
            <a:pPr>
              <a:buNone/>
            </a:pPr>
            <a:r>
              <a:rPr lang="en-US" sz="2000" dirty="0"/>
              <a:t>Provides mechanism to initiate CI/CD when source code changes.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10: SCM Web Hooks</a:t>
            </a:r>
            <a:endParaRPr lang="en-US" dirty="0">
              <a:solidFill>
                <a:srgbClr val="FF0000"/>
              </a:solidFill>
            </a:endParaRPr>
          </a:p>
        </p:txBody>
      </p:sp>
    </p:spTree>
    <p:extLst>
      <p:ext uri="{BB962C8B-B14F-4D97-AF65-F5344CB8AC3E}">
        <p14:creationId xmlns:p14="http://schemas.microsoft.com/office/powerpoint/2010/main" val="3597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see how we can rollback an application in OpenShift quickly without switching to an older version of the source code in SCM.</a:t>
            </a:r>
          </a:p>
          <a:p>
            <a:pPr>
              <a:buNone/>
            </a:pPr>
            <a:endParaRPr lang="en-US" sz="2000" dirty="0"/>
          </a:p>
          <a:p>
            <a:pPr>
              <a:buNone/>
            </a:pPr>
            <a:r>
              <a:rPr lang="en-US" sz="2000" dirty="0"/>
              <a:t>Why is this important?  What function does this provide?</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11: Rollback Applications</a:t>
            </a:r>
            <a:endParaRPr lang="en-US" dirty="0">
              <a:solidFill>
                <a:srgbClr val="FF0000"/>
              </a:solidFill>
            </a:endParaRPr>
          </a:p>
        </p:txBody>
      </p:sp>
    </p:spTree>
    <p:extLst>
      <p:ext uri="{BB962C8B-B14F-4D97-AF65-F5344CB8AC3E}">
        <p14:creationId xmlns:p14="http://schemas.microsoft.com/office/powerpoint/2010/main" val="174050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685800" y="0"/>
            <a:ext cx="7772400" cy="1028700"/>
          </a:xfrm>
          <a:prstGeom prst="rect">
            <a:avLst/>
          </a:prstGeom>
        </p:spPr>
        <p:txBody>
          <a:bodyPr lIns="91425" tIns="91425" rIns="91425" bIns="91425" anchor="b" anchorCtr="0">
            <a:noAutofit/>
          </a:bodyPr>
          <a:lstStyle/>
          <a:p>
            <a:pPr lvl="0" algn="ctr" rtl="0">
              <a:spcBef>
                <a:spcPts val="0"/>
              </a:spcBef>
              <a:buNone/>
            </a:pPr>
            <a:r>
              <a:rPr lang="en" dirty="0"/>
              <a:t>THE </a:t>
            </a:r>
            <a:r>
              <a:rPr lang="en-US" dirty="0"/>
              <a:t>CHARACTERS</a:t>
            </a:r>
            <a:endParaRPr lang="en" dirty="0"/>
          </a:p>
        </p:txBody>
      </p:sp>
      <p:pic>
        <p:nvPicPr>
          <p:cNvPr id="244" name="Shape 244" descr="arrow.png"/>
          <p:cNvPicPr preferRelativeResize="0"/>
          <p:nvPr/>
        </p:nvPicPr>
        <p:blipFill rotWithShape="1">
          <a:blip r:embed="rId3">
            <a:alphaModFix/>
          </a:blip>
          <a:srcRect l="941" r="941"/>
          <a:stretch/>
        </p:blipFill>
        <p:spPr>
          <a:xfrm rot="-5400000">
            <a:off x="2153111" y="2664140"/>
            <a:ext cx="3431324" cy="701297"/>
          </a:xfrm>
          <a:prstGeom prst="rect">
            <a:avLst/>
          </a:prstGeom>
          <a:noFill/>
          <a:ln>
            <a:noFill/>
          </a:ln>
        </p:spPr>
      </p:pic>
      <p:pic>
        <p:nvPicPr>
          <p:cNvPr id="245" name="Shape 245" descr="arrow.png"/>
          <p:cNvPicPr preferRelativeResize="0"/>
          <p:nvPr/>
        </p:nvPicPr>
        <p:blipFill rotWithShape="1">
          <a:blip r:embed="rId3">
            <a:alphaModFix/>
          </a:blip>
          <a:srcRect l="941" r="941"/>
          <a:stretch/>
        </p:blipFill>
        <p:spPr>
          <a:xfrm rot="5400000">
            <a:off x="3664776" y="2664140"/>
            <a:ext cx="3431324" cy="701297"/>
          </a:xfrm>
          <a:prstGeom prst="rect">
            <a:avLst/>
          </a:prstGeom>
          <a:noFill/>
          <a:ln>
            <a:noFill/>
          </a:ln>
        </p:spPr>
      </p:pic>
      <p:sp>
        <p:nvSpPr>
          <p:cNvPr id="246" name="Shape 246"/>
          <p:cNvSpPr txBox="1"/>
          <p:nvPr/>
        </p:nvSpPr>
        <p:spPr>
          <a:xfrm>
            <a:off x="5253788" y="4250766"/>
            <a:ext cx="2479843"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dirty="0"/>
              <a:t>I.T. </a:t>
            </a:r>
            <a:r>
              <a:rPr lang="en" sz="1800" b="0" i="0" u="none" strike="noStrike" cap="none" dirty="0">
                <a:solidFill>
                  <a:srgbClr val="000000"/>
                </a:solidFill>
                <a:latin typeface="Arial"/>
                <a:ea typeface="Arial"/>
                <a:cs typeface="Arial"/>
                <a:sym typeface="Arial"/>
              </a:rPr>
              <a:t>OPERATIONS</a:t>
            </a:r>
          </a:p>
        </p:txBody>
      </p:sp>
      <p:pic>
        <p:nvPicPr>
          <p:cNvPr id="247" name="Shape 247" descr="ops-3.png"/>
          <p:cNvPicPr preferRelativeResize="0"/>
          <p:nvPr/>
        </p:nvPicPr>
        <p:blipFill>
          <a:blip r:embed="rId4">
            <a:alphaModFix/>
          </a:blip>
          <a:stretch>
            <a:fillRect/>
          </a:stretch>
        </p:blipFill>
        <p:spPr>
          <a:xfrm>
            <a:off x="6718662" y="2611198"/>
            <a:ext cx="890262" cy="1440248"/>
          </a:xfrm>
          <a:prstGeom prst="rect">
            <a:avLst/>
          </a:prstGeom>
          <a:noFill/>
          <a:ln>
            <a:noFill/>
          </a:ln>
        </p:spPr>
      </p:pic>
      <p:pic>
        <p:nvPicPr>
          <p:cNvPr id="248" name="Shape 248" descr="ops-2.png"/>
          <p:cNvPicPr preferRelativeResize="0"/>
          <p:nvPr/>
        </p:nvPicPr>
        <p:blipFill>
          <a:blip r:embed="rId5">
            <a:alphaModFix/>
          </a:blip>
          <a:stretch>
            <a:fillRect/>
          </a:stretch>
        </p:blipFill>
        <p:spPr>
          <a:xfrm>
            <a:off x="5515402" y="2611198"/>
            <a:ext cx="890262" cy="1440248"/>
          </a:xfrm>
          <a:prstGeom prst="rect">
            <a:avLst/>
          </a:prstGeom>
          <a:noFill/>
          <a:ln>
            <a:noFill/>
          </a:ln>
        </p:spPr>
      </p:pic>
      <p:pic>
        <p:nvPicPr>
          <p:cNvPr id="249" name="Shape 249" descr="ops-1.png"/>
          <p:cNvPicPr preferRelativeResize="0"/>
          <p:nvPr/>
        </p:nvPicPr>
        <p:blipFill>
          <a:blip r:embed="rId6">
            <a:alphaModFix/>
          </a:blip>
          <a:stretch>
            <a:fillRect/>
          </a:stretch>
        </p:blipFill>
        <p:spPr>
          <a:xfrm>
            <a:off x="6117032" y="2772501"/>
            <a:ext cx="890262" cy="1440248"/>
          </a:xfrm>
          <a:prstGeom prst="rect">
            <a:avLst/>
          </a:prstGeom>
          <a:noFill/>
          <a:ln>
            <a:noFill/>
          </a:ln>
        </p:spPr>
      </p:pic>
      <p:grpSp>
        <p:nvGrpSpPr>
          <p:cNvPr id="250" name="Shape 250"/>
          <p:cNvGrpSpPr/>
          <p:nvPr/>
        </p:nvGrpSpPr>
        <p:grpSpPr>
          <a:xfrm>
            <a:off x="5529205" y="1502854"/>
            <a:ext cx="2066015" cy="1178945"/>
            <a:chOff x="896900" y="1185025"/>
            <a:chExt cx="2283900" cy="1303278"/>
          </a:xfrm>
        </p:grpSpPr>
        <p:sp>
          <p:nvSpPr>
            <p:cNvPr id="251" name="Shape 25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2" name="Shape 25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54" name="Shape 254" descr="Icon_RH_Misc_ControlPanel-Management_RGB_Shiny.png"/>
          <p:cNvPicPr preferRelativeResize="0"/>
          <p:nvPr/>
        </p:nvPicPr>
        <p:blipFill>
          <a:blip r:embed="rId7">
            <a:alphaModFix/>
          </a:blip>
          <a:stretch>
            <a:fillRect/>
          </a:stretch>
        </p:blipFill>
        <p:spPr>
          <a:xfrm>
            <a:off x="5700064" y="1699658"/>
            <a:ext cx="413801" cy="472192"/>
          </a:xfrm>
          <a:prstGeom prst="rect">
            <a:avLst/>
          </a:prstGeom>
          <a:noFill/>
          <a:ln>
            <a:noFill/>
          </a:ln>
        </p:spPr>
      </p:pic>
      <p:pic>
        <p:nvPicPr>
          <p:cNvPr id="255" name="Shape 255" descr="Icon_RH_Object_BankSafe-Security_RGB_Shiny.png"/>
          <p:cNvPicPr preferRelativeResize="0"/>
          <p:nvPr/>
        </p:nvPicPr>
        <p:blipFill>
          <a:blip r:embed="rId8">
            <a:alphaModFix/>
          </a:blip>
          <a:stretch>
            <a:fillRect/>
          </a:stretch>
        </p:blipFill>
        <p:spPr>
          <a:xfrm>
            <a:off x="7013051" y="1680470"/>
            <a:ext cx="425481" cy="510568"/>
          </a:xfrm>
          <a:prstGeom prst="rect">
            <a:avLst/>
          </a:prstGeom>
          <a:noFill/>
          <a:ln>
            <a:noFill/>
          </a:ln>
        </p:spPr>
      </p:pic>
      <p:pic>
        <p:nvPicPr>
          <p:cNvPr id="256" name="Shape 256" descr="Icon_RH_Misc_LowerCost-$_RGB_Shiny.png"/>
          <p:cNvPicPr preferRelativeResize="0"/>
          <p:nvPr/>
        </p:nvPicPr>
        <p:blipFill>
          <a:blip r:embed="rId9">
            <a:alphaModFix/>
          </a:blip>
          <a:stretch>
            <a:fillRect/>
          </a:stretch>
        </p:blipFill>
        <p:spPr>
          <a:xfrm>
            <a:off x="6418443" y="1636250"/>
            <a:ext cx="290030" cy="599009"/>
          </a:xfrm>
          <a:prstGeom prst="rect">
            <a:avLst/>
          </a:prstGeom>
          <a:noFill/>
          <a:ln>
            <a:noFill/>
          </a:ln>
        </p:spPr>
      </p:pic>
      <p:sp>
        <p:nvSpPr>
          <p:cNvPr id="257" name="Shape 257"/>
          <p:cNvSpPr txBox="1"/>
          <p:nvPr/>
        </p:nvSpPr>
        <p:spPr>
          <a:xfrm>
            <a:off x="1513974" y="4250766"/>
            <a:ext cx="2219699" cy="276000"/>
          </a:xfrm>
          <a:prstGeom prst="rect">
            <a:avLst/>
          </a:prstGeom>
          <a:noFill/>
          <a:ln>
            <a:noFill/>
          </a:ln>
        </p:spPr>
        <p:txBody>
          <a:bodyPr lIns="90000" tIns="45000" rIns="90000" bIns="45000" anchor="t" anchorCtr="0">
            <a:noAutofit/>
          </a:bodyPr>
          <a:lstStyle/>
          <a:p>
            <a:pPr marL="0" marR="0" lvl="0" indent="0" algn="ctr" rtl="0">
              <a:lnSpc>
                <a:spcPct val="106000"/>
              </a:lnSpc>
              <a:spcBef>
                <a:spcPts val="0"/>
              </a:spcBef>
              <a:buSzPct val="25000"/>
              <a:buNone/>
            </a:pPr>
            <a:r>
              <a:rPr lang="en" sz="1800"/>
              <a:t>DEVELOPERS</a:t>
            </a:r>
          </a:p>
        </p:txBody>
      </p:sp>
      <p:pic>
        <p:nvPicPr>
          <p:cNvPr id="258" name="Shape 258" descr="dev-1.png"/>
          <p:cNvPicPr preferRelativeResize="0"/>
          <p:nvPr/>
        </p:nvPicPr>
        <p:blipFill>
          <a:blip r:embed="rId10">
            <a:alphaModFix/>
          </a:blip>
          <a:stretch>
            <a:fillRect/>
          </a:stretch>
        </p:blipFill>
        <p:spPr>
          <a:xfrm>
            <a:off x="2780386" y="2577480"/>
            <a:ext cx="890262" cy="1440248"/>
          </a:xfrm>
          <a:prstGeom prst="rect">
            <a:avLst/>
          </a:prstGeom>
          <a:noFill/>
          <a:ln>
            <a:noFill/>
          </a:ln>
        </p:spPr>
      </p:pic>
      <p:pic>
        <p:nvPicPr>
          <p:cNvPr id="259" name="Shape 259" descr="dev-2.png"/>
          <p:cNvPicPr preferRelativeResize="0"/>
          <p:nvPr/>
        </p:nvPicPr>
        <p:blipFill>
          <a:blip r:embed="rId11">
            <a:alphaModFix/>
          </a:blip>
          <a:stretch>
            <a:fillRect/>
          </a:stretch>
        </p:blipFill>
        <p:spPr>
          <a:xfrm>
            <a:off x="2178756" y="2837461"/>
            <a:ext cx="890262" cy="1440248"/>
          </a:xfrm>
          <a:prstGeom prst="rect">
            <a:avLst/>
          </a:prstGeom>
          <a:noFill/>
          <a:ln>
            <a:noFill/>
          </a:ln>
        </p:spPr>
      </p:pic>
      <p:grpSp>
        <p:nvGrpSpPr>
          <p:cNvPr id="260" name="Shape 260"/>
          <p:cNvGrpSpPr/>
          <p:nvPr/>
        </p:nvGrpSpPr>
        <p:grpSpPr>
          <a:xfrm>
            <a:off x="1590919" y="1502854"/>
            <a:ext cx="2066015" cy="1178945"/>
            <a:chOff x="896900" y="1185025"/>
            <a:chExt cx="2283900" cy="1303278"/>
          </a:xfrm>
        </p:grpSpPr>
        <p:sp>
          <p:nvSpPr>
            <p:cNvPr id="261" name="Shape 261"/>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2226982" y="2206703"/>
              <a:ext cx="208500" cy="2085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127957" y="2389303"/>
              <a:ext cx="99000" cy="99000"/>
            </a:xfrm>
            <a:prstGeom prst="ellipse">
              <a:avLst/>
            </a:prstGeom>
            <a:no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264" name="Shape 264" descr="Icon_RH_Misc_Arrows-Scalable_RGB_Shiny.png"/>
          <p:cNvPicPr preferRelativeResize="0"/>
          <p:nvPr/>
        </p:nvPicPr>
        <p:blipFill>
          <a:blip r:embed="rId12">
            <a:alphaModFix/>
          </a:blip>
          <a:stretch>
            <a:fillRect/>
          </a:stretch>
        </p:blipFill>
        <p:spPr>
          <a:xfrm>
            <a:off x="2353727" y="1675475"/>
            <a:ext cx="514967" cy="520560"/>
          </a:xfrm>
          <a:prstGeom prst="rect">
            <a:avLst/>
          </a:prstGeom>
          <a:noFill/>
          <a:ln>
            <a:noFill/>
          </a:ln>
        </p:spPr>
      </p:pic>
      <p:pic>
        <p:nvPicPr>
          <p:cNvPr id="265" name="Shape 265"/>
          <p:cNvPicPr preferRelativeResize="0"/>
          <p:nvPr/>
        </p:nvPicPr>
        <p:blipFill>
          <a:blip r:embed="rId13">
            <a:alphaModFix/>
          </a:blip>
          <a:stretch>
            <a:fillRect/>
          </a:stretch>
        </p:blipFill>
        <p:spPr>
          <a:xfrm>
            <a:off x="2980033" y="1682083"/>
            <a:ext cx="514975" cy="544016"/>
          </a:xfrm>
          <a:prstGeom prst="rect">
            <a:avLst/>
          </a:prstGeom>
          <a:noFill/>
          <a:ln>
            <a:noFill/>
          </a:ln>
        </p:spPr>
      </p:pic>
      <p:pic>
        <p:nvPicPr>
          <p:cNvPr id="266" name="Shape 266"/>
          <p:cNvPicPr preferRelativeResize="0"/>
          <p:nvPr/>
        </p:nvPicPr>
        <p:blipFill>
          <a:blip r:embed="rId14">
            <a:alphaModFix/>
          </a:blip>
          <a:stretch>
            <a:fillRect/>
          </a:stretch>
        </p:blipFill>
        <p:spPr>
          <a:xfrm>
            <a:off x="4171158" y="2539582"/>
            <a:ext cx="890275" cy="979317"/>
          </a:xfrm>
          <a:prstGeom prst="rect">
            <a:avLst/>
          </a:prstGeom>
          <a:noFill/>
          <a:ln>
            <a:noFill/>
          </a:ln>
        </p:spPr>
      </p:pic>
      <p:pic>
        <p:nvPicPr>
          <p:cNvPr id="267" name="Shape 267" descr="RH_Icon_Time_Minutes_Polished.png"/>
          <p:cNvPicPr preferRelativeResize="0"/>
          <p:nvPr/>
        </p:nvPicPr>
        <p:blipFill>
          <a:blip r:embed="rId15">
            <a:alphaModFix/>
          </a:blip>
          <a:stretch>
            <a:fillRect/>
          </a:stretch>
        </p:blipFill>
        <p:spPr>
          <a:xfrm>
            <a:off x="1724010" y="1666438"/>
            <a:ext cx="538624" cy="5386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p:bldP spid="25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an application image binary can be promoted across the environments. </a:t>
            </a:r>
          </a:p>
          <a:p>
            <a:pPr>
              <a:buNone/>
            </a:pPr>
            <a:endParaRPr lang="en-US" sz="2000" dirty="0"/>
          </a:p>
          <a:p>
            <a:pPr>
              <a:buNone/>
            </a:pPr>
            <a:r>
              <a:rPr lang="en-US" sz="2000" dirty="0"/>
              <a:t>As an example we will use development and QA environments.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12: Code Promotion Across Environments</a:t>
            </a:r>
            <a:endParaRPr lang="en-US" dirty="0">
              <a:solidFill>
                <a:srgbClr val="FF0000"/>
              </a:solidFill>
            </a:endParaRPr>
          </a:p>
        </p:txBody>
      </p:sp>
    </p:spTree>
    <p:extLst>
      <p:ext uri="{BB962C8B-B14F-4D97-AF65-F5344CB8AC3E}">
        <p14:creationId xmlns:p14="http://schemas.microsoft.com/office/powerpoint/2010/main" val="3166095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1241651"/>
            <a:ext cx="8572500" cy="3067500"/>
          </a:xfrm>
        </p:spPr>
        <p:txBody>
          <a:bodyPr/>
          <a:lstStyle/>
          <a:p>
            <a:pPr>
              <a:buNone/>
            </a:pPr>
            <a:r>
              <a:rPr lang="en-US" sz="2000" dirty="0"/>
              <a:t>In this lab, we will learn how to make changes to the code on the local machine and immediately sync it with the code running in a pod.</a:t>
            </a:r>
          </a:p>
          <a:p>
            <a:pPr>
              <a:buNone/>
            </a:pPr>
            <a:endParaRPr lang="en-US" sz="2000" dirty="0"/>
          </a:p>
          <a:p>
            <a:pPr>
              <a:buNone/>
            </a:pPr>
            <a:r>
              <a:rPr lang="en-US" sz="2000" dirty="0"/>
              <a:t>This lab is analogous to what a developer would encounter when developing and changing his code that is then deployed to a container.</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13: Changing Code on the Fly</a:t>
            </a:r>
            <a:endParaRPr lang="en-US" dirty="0">
              <a:solidFill>
                <a:srgbClr val="FF0000"/>
              </a:solidFill>
            </a:endParaRPr>
          </a:p>
        </p:txBody>
      </p:sp>
    </p:spTree>
    <p:extLst>
      <p:ext uri="{BB962C8B-B14F-4D97-AF65-F5344CB8AC3E}">
        <p14:creationId xmlns:p14="http://schemas.microsoft.com/office/powerpoint/2010/main" val="1474204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What is a BUILD PIPELINE?</a:t>
            </a:r>
          </a:p>
          <a:p>
            <a:pPr>
              <a:buNone/>
            </a:pPr>
            <a:endParaRPr lang="en-US" sz="2000" dirty="0"/>
          </a:p>
          <a:p>
            <a:pPr marL="342900" indent="-342900"/>
            <a:r>
              <a:rPr lang="en-US" sz="2000" dirty="0"/>
              <a:t>A Build Pipeline is a process for getting software from version control into the hands of your users.</a:t>
            </a:r>
          </a:p>
          <a:p>
            <a:pPr marL="342900" indent="-342900"/>
            <a:r>
              <a:rPr lang="en-US" sz="2000" dirty="0"/>
              <a:t>That process involves building the software, followed by the progress of the build through multiple stages of testing and deployment. </a:t>
            </a:r>
          </a:p>
          <a:p>
            <a:pPr marL="342900" indent="-342900"/>
            <a:r>
              <a:rPr lang="en-US" sz="2000" dirty="0"/>
              <a:t>The build pipeline allows you to see the progress of each change as it moves from version control through various sets of tests and deployments to release to users.</a:t>
            </a:r>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14: Creating a Pipeline</a:t>
            </a:r>
            <a:endParaRPr lang="en-US" dirty="0">
              <a:solidFill>
                <a:srgbClr val="FF0000"/>
              </a:solidFill>
            </a:endParaRPr>
          </a:p>
        </p:txBody>
      </p:sp>
    </p:spTree>
    <p:extLst>
      <p:ext uri="{BB962C8B-B14F-4D97-AF65-F5344CB8AC3E}">
        <p14:creationId xmlns:p14="http://schemas.microsoft.com/office/powerpoint/2010/main" val="1901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E88F55-A589-4D58-BA9D-A553AEA04161}"/>
              </a:ext>
            </a:extLst>
          </p:cNvPr>
          <p:cNvSpPr>
            <a:spLocks noGrp="1"/>
          </p:cNvSpPr>
          <p:nvPr>
            <p:ph type="body" idx="1"/>
          </p:nvPr>
        </p:nvSpPr>
        <p:spPr>
          <a:xfrm>
            <a:off x="422910" y="605790"/>
            <a:ext cx="8572500" cy="3703361"/>
          </a:xfrm>
        </p:spPr>
        <p:txBody>
          <a:bodyPr/>
          <a:lstStyle/>
          <a:p>
            <a:pPr>
              <a:buNone/>
            </a:pPr>
            <a:r>
              <a:rPr lang="en-US" sz="2000" dirty="0"/>
              <a:t>In this lab exercise we will learn how to use OpenShift Web Console to spin up a PostgreSQL database and </a:t>
            </a:r>
            <a:r>
              <a:rPr lang="en-US" sz="2000" dirty="0" err="1"/>
              <a:t>.Net</a:t>
            </a:r>
            <a:r>
              <a:rPr lang="en-US" sz="2000"/>
              <a:t> application using templates.</a:t>
            </a:r>
            <a:endParaRPr lang="en-US" sz="2000" dirty="0"/>
          </a:p>
        </p:txBody>
      </p:sp>
      <p:sp>
        <p:nvSpPr>
          <p:cNvPr id="3" name="Title 2">
            <a:extLst>
              <a:ext uri="{FF2B5EF4-FFF2-40B4-BE49-F238E27FC236}">
                <a16:creationId xmlns:a16="http://schemas.microsoft.com/office/drawing/2014/main" id="{8EFEE35E-59F0-44BE-A7D0-DD45A6862BC4}"/>
              </a:ext>
            </a:extLst>
          </p:cNvPr>
          <p:cNvSpPr>
            <a:spLocks noGrp="1"/>
          </p:cNvSpPr>
          <p:nvPr>
            <p:ph type="title"/>
          </p:nvPr>
        </p:nvSpPr>
        <p:spPr>
          <a:xfrm>
            <a:off x="91440" y="0"/>
            <a:ext cx="9052560" cy="605790"/>
          </a:xfrm>
        </p:spPr>
        <p:txBody>
          <a:bodyPr/>
          <a:lstStyle/>
          <a:p>
            <a:pPr algn="ctr"/>
            <a:r>
              <a:rPr lang="en-US" b="1" dirty="0">
                <a:solidFill>
                  <a:srgbClr val="FF0000"/>
                </a:solidFill>
              </a:rPr>
              <a:t>Lab 15:Using .NET and PostgreSQL Template</a:t>
            </a:r>
            <a:endParaRPr lang="en-US" dirty="0">
              <a:solidFill>
                <a:srgbClr val="FF0000"/>
              </a:solidFill>
            </a:endParaRPr>
          </a:p>
        </p:txBody>
      </p:sp>
    </p:spTree>
    <p:extLst>
      <p:ext uri="{BB962C8B-B14F-4D97-AF65-F5344CB8AC3E}">
        <p14:creationId xmlns:p14="http://schemas.microsoft.com/office/powerpoint/2010/main" val="1386322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Shape 1173"/>
          <p:cNvSpPr txBox="1">
            <a:spLocks noGrp="1"/>
          </p:cNvSpPr>
          <p:nvPr>
            <p:ph type="title"/>
          </p:nvPr>
        </p:nvSpPr>
        <p:spPr>
          <a:xfrm>
            <a:off x="1786275" y="1895025"/>
            <a:ext cx="5938800" cy="12147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1174" name="Shape 1174"/>
          <p:cNvSpPr txBox="1">
            <a:spLocks noGrp="1"/>
          </p:cNvSpPr>
          <p:nvPr>
            <p:ph type="subTitle" idx="1"/>
          </p:nvPr>
        </p:nvSpPr>
        <p:spPr>
          <a:xfrm>
            <a:off x="2276725" y="3264787"/>
            <a:ext cx="2378700" cy="309900"/>
          </a:xfrm>
          <a:prstGeom prst="rect">
            <a:avLst/>
          </a:prstGeom>
        </p:spPr>
        <p:txBody>
          <a:bodyPr lIns="91425" tIns="91425" rIns="91425" bIns="91425" anchor="ctr" anchorCtr="0">
            <a:noAutofit/>
          </a:bodyPr>
          <a:lstStyle/>
          <a:p>
            <a:pPr lvl="0" rtl="0">
              <a:spcBef>
                <a:spcPts val="0"/>
              </a:spcBef>
              <a:buNone/>
            </a:pPr>
            <a:r>
              <a:rPr lang="en"/>
              <a:t>plus.google.com/+RedHat</a:t>
            </a:r>
          </a:p>
        </p:txBody>
      </p:sp>
      <p:sp>
        <p:nvSpPr>
          <p:cNvPr id="1175" name="Shape 1175"/>
          <p:cNvSpPr txBox="1">
            <a:spLocks noGrp="1"/>
          </p:cNvSpPr>
          <p:nvPr>
            <p:ph type="subTitle" idx="2"/>
          </p:nvPr>
        </p:nvSpPr>
        <p:spPr>
          <a:xfrm>
            <a:off x="2276725" y="3732403"/>
            <a:ext cx="2378700" cy="309900"/>
          </a:xfrm>
          <a:prstGeom prst="rect">
            <a:avLst/>
          </a:prstGeom>
        </p:spPr>
        <p:txBody>
          <a:bodyPr lIns="91425" tIns="91425" rIns="91425" bIns="91425" anchor="ctr" anchorCtr="0">
            <a:noAutofit/>
          </a:bodyPr>
          <a:lstStyle/>
          <a:p>
            <a:pPr lvl="0" rtl="0">
              <a:spcBef>
                <a:spcPts val="0"/>
              </a:spcBef>
              <a:buNone/>
            </a:pPr>
            <a:r>
              <a:rPr lang="en"/>
              <a:t>linkedin.com/company/red-hat</a:t>
            </a:r>
          </a:p>
        </p:txBody>
      </p:sp>
      <p:sp>
        <p:nvSpPr>
          <p:cNvPr id="1176" name="Shape 1176"/>
          <p:cNvSpPr txBox="1">
            <a:spLocks noGrp="1"/>
          </p:cNvSpPr>
          <p:nvPr>
            <p:ph type="subTitle" idx="3"/>
          </p:nvPr>
        </p:nvSpPr>
        <p:spPr>
          <a:xfrm>
            <a:off x="2276725" y="4196878"/>
            <a:ext cx="2378700" cy="309900"/>
          </a:xfrm>
          <a:prstGeom prst="rect">
            <a:avLst/>
          </a:prstGeom>
        </p:spPr>
        <p:txBody>
          <a:bodyPr lIns="91425" tIns="91425" rIns="91425" bIns="91425" anchor="ctr" anchorCtr="0">
            <a:noAutofit/>
          </a:bodyPr>
          <a:lstStyle/>
          <a:p>
            <a:pPr lvl="0" rtl="0">
              <a:spcBef>
                <a:spcPts val="0"/>
              </a:spcBef>
              <a:buNone/>
            </a:pPr>
            <a:r>
              <a:rPr lang="en"/>
              <a:t>youtube.com/user/RedHatVideos</a:t>
            </a:r>
          </a:p>
        </p:txBody>
      </p:sp>
      <p:sp>
        <p:nvSpPr>
          <p:cNvPr id="1177" name="Shape 1177"/>
          <p:cNvSpPr txBox="1">
            <a:spLocks noGrp="1"/>
          </p:cNvSpPr>
          <p:nvPr>
            <p:ph type="subTitle" idx="4"/>
          </p:nvPr>
        </p:nvSpPr>
        <p:spPr>
          <a:xfrm>
            <a:off x="5069150" y="3264787"/>
            <a:ext cx="2378700" cy="309900"/>
          </a:xfrm>
          <a:prstGeom prst="rect">
            <a:avLst/>
          </a:prstGeom>
        </p:spPr>
        <p:txBody>
          <a:bodyPr lIns="91425" tIns="91425" rIns="91425" bIns="91425" anchor="ctr" anchorCtr="0">
            <a:noAutofit/>
          </a:bodyPr>
          <a:lstStyle/>
          <a:p>
            <a:pPr lvl="0" rtl="0">
              <a:spcBef>
                <a:spcPts val="0"/>
              </a:spcBef>
              <a:buNone/>
            </a:pPr>
            <a:r>
              <a:rPr lang="en"/>
              <a:t>facebook.com/redhatinc</a:t>
            </a:r>
          </a:p>
        </p:txBody>
      </p:sp>
      <p:sp>
        <p:nvSpPr>
          <p:cNvPr id="1178" name="Shape 1178"/>
          <p:cNvSpPr txBox="1">
            <a:spLocks noGrp="1"/>
          </p:cNvSpPr>
          <p:nvPr>
            <p:ph type="subTitle" idx="5"/>
          </p:nvPr>
        </p:nvSpPr>
        <p:spPr>
          <a:xfrm>
            <a:off x="5069150" y="3732403"/>
            <a:ext cx="2378700" cy="309900"/>
          </a:xfrm>
          <a:prstGeom prst="rect">
            <a:avLst/>
          </a:prstGeom>
        </p:spPr>
        <p:txBody>
          <a:bodyPr lIns="91425" tIns="91425" rIns="91425" bIns="91425" anchor="ctr" anchorCtr="0">
            <a:noAutofit/>
          </a:bodyPr>
          <a:lstStyle/>
          <a:p>
            <a:pPr lvl="0" rtl="0">
              <a:spcBef>
                <a:spcPts val="0"/>
              </a:spcBef>
              <a:buNone/>
            </a:pPr>
            <a:r>
              <a:rPr lang="en"/>
              <a:t>twitter.com/RedHatNews</a:t>
            </a:r>
          </a:p>
        </p:txBody>
      </p:sp>
    </p:spTree>
    <p:extLst>
      <p:ext uri="{BB962C8B-B14F-4D97-AF65-F5344CB8AC3E}">
        <p14:creationId xmlns:p14="http://schemas.microsoft.com/office/powerpoint/2010/main" val="209115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367920" y="134300"/>
            <a:ext cx="2808000" cy="755700"/>
          </a:xfrm>
          <a:prstGeom prst="rect">
            <a:avLst/>
          </a:prstGeom>
          <a:noFill/>
          <a:ln>
            <a:noFill/>
          </a:ln>
        </p:spPr>
        <p:txBody>
          <a:bodyPr lIns="91425" tIns="91425" rIns="91425" bIns="91425" anchor="b" anchorCtr="0">
            <a:noAutofit/>
          </a:bodyPr>
          <a:lstStyle/>
          <a:p>
            <a:pPr lvl="0" rtl="0">
              <a:spcBef>
                <a:spcPts val="0"/>
              </a:spcBef>
              <a:buNone/>
            </a:pPr>
            <a:r>
              <a:rPr lang="en" sz="2800" dirty="0">
                <a:solidFill>
                  <a:srgbClr val="000000"/>
                </a:solidFill>
                <a:latin typeface="Proxima Nova"/>
                <a:ea typeface="Proxima Nova"/>
                <a:cs typeface="Proxima Nova"/>
                <a:sym typeface="Proxima Nova"/>
              </a:rPr>
              <a:t>The Problem</a:t>
            </a:r>
          </a:p>
        </p:txBody>
      </p:sp>
      <p:sp>
        <p:nvSpPr>
          <p:cNvPr id="237" name="Shape 237"/>
          <p:cNvSpPr txBox="1"/>
          <p:nvPr/>
        </p:nvSpPr>
        <p:spPr>
          <a:xfrm>
            <a:off x="182880" y="890000"/>
            <a:ext cx="4709160" cy="2653300"/>
          </a:xfrm>
          <a:prstGeom prst="rect">
            <a:avLst/>
          </a:prstGeom>
          <a:noFill/>
          <a:ln>
            <a:noFill/>
          </a:ln>
        </p:spPr>
        <p:txBody>
          <a:bodyPr lIns="91425" tIns="91425" rIns="91425" bIns="91425" anchor="t" anchorCtr="0">
            <a:noAutofit/>
          </a:bodyPr>
          <a:lstStyle/>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Applications require complicated installation and integration every time they are deployed</a:t>
            </a:r>
          </a:p>
          <a:p>
            <a:pPr marL="285750" lvl="0" indent="-285750" rtl="0">
              <a:lnSpc>
                <a:spcPct val="115000"/>
              </a:lnSpc>
              <a:spcBef>
                <a:spcPts val="600"/>
              </a:spcBef>
              <a:buFont typeface="Arial" panose="020B0604020202020204" pitchFamily="34" charset="0"/>
              <a:buChar char="•"/>
            </a:pPr>
            <a:r>
              <a:rPr lang="en" sz="2000" dirty="0">
                <a:latin typeface="Proxima Nova"/>
                <a:ea typeface="Proxima Nova"/>
                <a:cs typeface="Proxima Nova"/>
                <a:sym typeface="Proxima Nova"/>
              </a:rPr>
              <a:t>Lots of Friction</a:t>
            </a:r>
          </a:p>
          <a:p>
            <a:pPr marL="285750" lvl="0" indent="-285750" rtl="0">
              <a:lnSpc>
                <a:spcPct val="115000"/>
              </a:lnSpc>
              <a:spcBef>
                <a:spcPts val="600"/>
              </a:spcBef>
              <a:buFont typeface="Arial" panose="020B0604020202020204" pitchFamily="34" charset="0"/>
              <a:buChar char="•"/>
            </a:pPr>
            <a:r>
              <a:rPr lang="en" sz="2000" dirty="0">
                <a:solidFill>
                  <a:srgbClr val="000000"/>
                </a:solidFill>
                <a:latin typeface="Proxima Nova"/>
                <a:ea typeface="Proxima Nova"/>
                <a:cs typeface="Proxima Nova"/>
                <a:sym typeface="Proxima Nova"/>
              </a:rPr>
              <a:t>Leads to poor quality of delivered se</a:t>
            </a:r>
            <a:r>
              <a:rPr lang="en-US" sz="2000" dirty="0" err="1">
                <a:solidFill>
                  <a:srgbClr val="000000"/>
                </a:solidFill>
                <a:latin typeface="Proxima Nova"/>
                <a:ea typeface="Proxima Nova"/>
                <a:cs typeface="Proxima Nova"/>
                <a:sym typeface="Proxima Nova"/>
              </a:rPr>
              <a:t>rvice</a:t>
            </a:r>
            <a:endParaRPr lang="en-US" sz="2000" dirty="0">
              <a:solidFill>
                <a:srgbClr val="000000"/>
              </a:solidFill>
              <a:latin typeface="Proxima Nova"/>
              <a:ea typeface="Proxima Nova"/>
              <a:cs typeface="Proxima Nova"/>
              <a:sym typeface="Proxima Nova"/>
            </a:endParaRPr>
          </a:p>
          <a:p>
            <a:pPr marL="285750" lvl="0" indent="-285750" rtl="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Larger Deployments</a:t>
            </a:r>
          </a:p>
          <a:p>
            <a:pPr marL="285750" indent="-285750">
              <a:lnSpc>
                <a:spcPct val="115000"/>
              </a:lnSpc>
              <a:spcBef>
                <a:spcPts val="600"/>
              </a:spcBef>
              <a:buFont typeface="Arial" panose="020B0604020202020204" pitchFamily="34" charset="0"/>
              <a:buChar char="•"/>
            </a:pPr>
            <a:r>
              <a:rPr lang="en-US" sz="2000" dirty="0">
                <a:latin typeface="Proxima Nova"/>
                <a:ea typeface="Proxima Nova"/>
                <a:cs typeface="Proxima Nova"/>
                <a:sym typeface="Proxima Nova"/>
              </a:rPr>
              <a:t>Avoid pain by deploying less often</a:t>
            </a:r>
          </a:p>
        </p:txBody>
      </p:sp>
      <p:pic>
        <p:nvPicPr>
          <p:cNvPr id="238" name="Shape 238" descr="packaging.png"/>
          <p:cNvPicPr preferRelativeResize="0"/>
          <p:nvPr/>
        </p:nvPicPr>
        <p:blipFill rotWithShape="1">
          <a:blip r:embed="rId3">
            <a:alphaModFix/>
          </a:blip>
          <a:srcRect l="-10081" t="-51010" r="-10081" b="-51010"/>
          <a:stretch/>
        </p:blipFill>
        <p:spPr>
          <a:xfrm>
            <a:off x="4548375" y="709325"/>
            <a:ext cx="3746400" cy="3746400"/>
          </a:xfrm>
          <a:prstGeom prst="ellipse">
            <a:avLst/>
          </a:prstGeom>
          <a:noFill/>
          <a:ln>
            <a:noFill/>
          </a:ln>
        </p:spPr>
      </p:pic>
    </p:spTree>
    <p:extLst>
      <p:ext uri="{BB962C8B-B14F-4D97-AF65-F5344CB8AC3E}">
        <p14:creationId xmlns:p14="http://schemas.microsoft.com/office/powerpoint/2010/main" val="56298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5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5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5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5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D69D2D-371E-442B-9571-1B21947EF21A}"/>
              </a:ext>
            </a:extLst>
          </p:cNvPr>
          <p:cNvSpPr>
            <a:spLocks noGrp="1"/>
          </p:cNvSpPr>
          <p:nvPr>
            <p:ph type="body" idx="1"/>
          </p:nvPr>
        </p:nvSpPr>
        <p:spPr>
          <a:xfrm>
            <a:off x="826700" y="484089"/>
            <a:ext cx="7490700" cy="4410635"/>
          </a:xfrm>
        </p:spPr>
        <p:txBody>
          <a:bodyPr/>
          <a:lstStyle/>
          <a:p>
            <a:pPr marL="342900" indent="-342900">
              <a:buFont typeface="+mj-lt"/>
              <a:buAutoNum type="arabicPeriod"/>
            </a:pPr>
            <a:r>
              <a:rPr lang="en-US" sz="2400" dirty="0"/>
              <a:t>IT WORKS ON MY MACHINE!!!</a:t>
            </a:r>
          </a:p>
          <a:p>
            <a:pPr marL="342900" indent="-342900">
              <a:buFont typeface="+mj-lt"/>
              <a:buAutoNum type="arabicPeriod"/>
            </a:pPr>
            <a:r>
              <a:rPr lang="en-US" sz="2400" dirty="0"/>
              <a:t>Where were you when the program blew up?</a:t>
            </a:r>
          </a:p>
          <a:p>
            <a:pPr marL="342900" indent="-342900">
              <a:buFont typeface="+mj-lt"/>
              <a:buAutoNum type="arabicPeriod"/>
            </a:pPr>
            <a:r>
              <a:rPr lang="en-US" sz="2400" dirty="0"/>
              <a:t>Why do you want to do it that way?</a:t>
            </a:r>
          </a:p>
          <a:p>
            <a:pPr marL="342900" indent="-342900">
              <a:buFont typeface="+mj-lt"/>
              <a:buAutoNum type="arabicPeriod"/>
            </a:pPr>
            <a:r>
              <a:rPr lang="en-US" sz="2400" dirty="0"/>
              <a:t>You can’t use that version on your system!</a:t>
            </a:r>
          </a:p>
          <a:p>
            <a:pPr marL="342900" indent="-342900">
              <a:buFont typeface="+mj-lt"/>
              <a:buAutoNum type="arabicPeriod"/>
            </a:pPr>
            <a:r>
              <a:rPr lang="en-US" sz="2400" dirty="0"/>
              <a:t>Somebody must have changed my code!</a:t>
            </a:r>
          </a:p>
          <a:p>
            <a:pPr marL="342900" indent="-342900">
              <a:buFont typeface="+mj-lt"/>
              <a:buAutoNum type="arabicPeriod"/>
            </a:pPr>
            <a:r>
              <a:rPr lang="en-US" sz="2400" dirty="0"/>
              <a:t>It works but it hasn’t been tested.</a:t>
            </a:r>
          </a:p>
          <a:p>
            <a:pPr marL="342900" indent="-342900">
              <a:buFont typeface="+mj-lt"/>
              <a:buAutoNum type="arabicPeriod"/>
            </a:pPr>
            <a:r>
              <a:rPr lang="en-US" sz="2400" dirty="0"/>
              <a:t>I can’t test everything!</a:t>
            </a:r>
          </a:p>
          <a:p>
            <a:pPr marL="342900" indent="-342900">
              <a:buFont typeface="+mj-lt"/>
              <a:buAutoNum type="arabicPeriod"/>
            </a:pPr>
            <a:r>
              <a:rPr lang="en-US" sz="2400" dirty="0"/>
              <a:t>You must have the wrong version!!!</a:t>
            </a:r>
          </a:p>
          <a:p>
            <a:pPr marL="342900" indent="-342900">
              <a:buFont typeface="+mj-lt"/>
              <a:buAutoNum type="arabicPeriod"/>
            </a:pPr>
            <a:r>
              <a:rPr lang="en-US" sz="2400" dirty="0"/>
              <a:t>It’s never done that before!</a:t>
            </a:r>
          </a:p>
          <a:p>
            <a:pPr marL="342900" indent="-342900">
              <a:buFont typeface="+mj-lt"/>
              <a:buAutoNum type="arabicPeriod"/>
            </a:pPr>
            <a:r>
              <a:rPr lang="en-US" sz="2400" dirty="0"/>
              <a:t>That’s weird!</a:t>
            </a:r>
          </a:p>
        </p:txBody>
      </p:sp>
      <p:sp>
        <p:nvSpPr>
          <p:cNvPr id="3" name="Title 2">
            <a:extLst>
              <a:ext uri="{FF2B5EF4-FFF2-40B4-BE49-F238E27FC236}">
                <a16:creationId xmlns:a16="http://schemas.microsoft.com/office/drawing/2014/main" id="{192A05A9-7C8E-48BC-A996-869E25F449ED}"/>
              </a:ext>
            </a:extLst>
          </p:cNvPr>
          <p:cNvSpPr>
            <a:spLocks noGrp="1"/>
          </p:cNvSpPr>
          <p:nvPr>
            <p:ph type="title"/>
          </p:nvPr>
        </p:nvSpPr>
        <p:spPr>
          <a:xfrm>
            <a:off x="826650" y="0"/>
            <a:ext cx="7490700" cy="618565"/>
          </a:xfrm>
        </p:spPr>
        <p:txBody>
          <a:bodyPr/>
          <a:lstStyle/>
          <a:p>
            <a:r>
              <a:rPr lang="en-US" dirty="0"/>
              <a:t>Top 10 Replies by Programmers</a:t>
            </a:r>
          </a:p>
        </p:txBody>
      </p:sp>
    </p:spTree>
    <p:extLst>
      <p:ext uri="{BB962C8B-B14F-4D97-AF65-F5344CB8AC3E}">
        <p14:creationId xmlns:p14="http://schemas.microsoft.com/office/powerpoint/2010/main" val="149577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anim calcmode="lin" valueType="num">
                                      <p:cBhvr additive="base">
                                        <p:cTn id="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anim calcmode="lin" valueType="num">
                                      <p:cBhvr additive="base">
                                        <p:cTn id="4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1" end="1"/>
                                            </p:txEl>
                                          </p:spTgt>
                                        </p:tgtEl>
                                        <p:attrNameLst>
                                          <p:attrName>style.visibility</p:attrName>
                                        </p:attrNameLst>
                                      </p:cBhvr>
                                      <p:to>
                                        <p:strVal val="visible"/>
                                      </p:to>
                                    </p:set>
                                    <p:anim calcmode="lin" valueType="num">
                                      <p:cBhvr additive="base">
                                        <p:cTn id="55"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0" end="0"/>
                                            </p:txEl>
                                          </p:spTgt>
                                        </p:tgtEl>
                                        <p:attrNameLst>
                                          <p:attrName>style.visibility</p:attrName>
                                        </p:attrNameLst>
                                      </p:cBhvr>
                                      <p:to>
                                        <p:strVal val="visible"/>
                                      </p:to>
                                    </p:set>
                                    <p:anim calcmode="lin" valueType="num">
                                      <p:cBhvr additive="base">
                                        <p:cTn id="6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algn="ctr" rtl="0">
              <a:spcBef>
                <a:spcPts val="0"/>
              </a:spcBef>
              <a:buNone/>
            </a:pPr>
            <a:r>
              <a:rPr lang="en" dirty="0"/>
              <a:t>DEVOPS - </a:t>
            </a:r>
            <a:r>
              <a:rPr lang="en-US" dirty="0"/>
              <a:t>Setting</a:t>
            </a:r>
            <a:endParaRPr lang="en" dirty="0"/>
          </a:p>
        </p:txBody>
      </p:sp>
      <p:sp>
        <p:nvSpPr>
          <p:cNvPr id="273" name="Shape 273"/>
          <p:cNvSpPr/>
          <p:nvPr/>
        </p:nvSpPr>
        <p:spPr>
          <a:xfrm>
            <a:off x="9656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Everything as code</a:t>
            </a:r>
          </a:p>
        </p:txBody>
      </p:sp>
      <p:sp>
        <p:nvSpPr>
          <p:cNvPr id="274" name="Shape 274"/>
          <p:cNvSpPr/>
          <p:nvPr/>
        </p:nvSpPr>
        <p:spPr>
          <a:xfrm>
            <a:off x="9656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Automate everything</a:t>
            </a:r>
          </a:p>
        </p:txBody>
      </p:sp>
      <p:sp>
        <p:nvSpPr>
          <p:cNvPr id="275" name="Shape 275"/>
          <p:cNvSpPr/>
          <p:nvPr/>
        </p:nvSpPr>
        <p:spPr>
          <a:xfrm>
            <a:off x="9656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Application is always “releaseable”</a:t>
            </a:r>
          </a:p>
        </p:txBody>
      </p:sp>
      <p:sp>
        <p:nvSpPr>
          <p:cNvPr id="276" name="Shape 276"/>
          <p:cNvSpPr/>
          <p:nvPr/>
        </p:nvSpPr>
        <p:spPr>
          <a:xfrm>
            <a:off x="9656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Continuous Integration/Delivery</a:t>
            </a:r>
          </a:p>
        </p:txBody>
      </p:sp>
      <p:sp>
        <p:nvSpPr>
          <p:cNvPr id="277" name="Shape 277"/>
          <p:cNvSpPr/>
          <p:nvPr/>
        </p:nvSpPr>
        <p:spPr>
          <a:xfrm>
            <a:off x="4623250" y="1673625"/>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Application monitoring</a:t>
            </a:r>
          </a:p>
        </p:txBody>
      </p:sp>
      <p:sp>
        <p:nvSpPr>
          <p:cNvPr id="278" name="Shape 278"/>
          <p:cNvSpPr/>
          <p:nvPr/>
        </p:nvSpPr>
        <p:spPr>
          <a:xfrm>
            <a:off x="4623250" y="2305044"/>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Rapid feedback</a:t>
            </a:r>
          </a:p>
        </p:txBody>
      </p:sp>
      <p:sp>
        <p:nvSpPr>
          <p:cNvPr id="279" name="Shape 279"/>
          <p:cNvSpPr/>
          <p:nvPr/>
        </p:nvSpPr>
        <p:spPr>
          <a:xfrm>
            <a:off x="4623250" y="3567882"/>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latin typeface="Proxima Nova"/>
                <a:ea typeface="Proxima Nova"/>
                <a:cs typeface="Proxima Nova"/>
                <a:sym typeface="Proxima Nova"/>
              </a:rPr>
              <a:t>Delivery pipeline</a:t>
            </a:r>
          </a:p>
        </p:txBody>
      </p:sp>
      <p:sp>
        <p:nvSpPr>
          <p:cNvPr id="280" name="Shape 280"/>
          <p:cNvSpPr/>
          <p:nvPr/>
        </p:nvSpPr>
        <p:spPr>
          <a:xfrm>
            <a:off x="4623250" y="2936463"/>
            <a:ext cx="3361500" cy="490500"/>
          </a:xfrm>
          <a:prstGeom prst="rect">
            <a:avLst/>
          </a:prstGeom>
          <a:solidFill>
            <a:srgbClr val="DCDCDC"/>
          </a:solidFill>
          <a:ln>
            <a:noFill/>
          </a:ln>
        </p:spPr>
        <p:txBody>
          <a:bodyPr lIns="91425" tIns="91425" rIns="91425" bIns="91425" anchor="ctr" anchorCtr="0">
            <a:noAutofit/>
          </a:bodyPr>
          <a:lstStyle/>
          <a:p>
            <a:pPr lvl="0" algn="ctr" rtl="0">
              <a:spcBef>
                <a:spcPts val="0"/>
              </a:spcBef>
              <a:buNone/>
            </a:pPr>
            <a:r>
              <a:rPr lang="en">
                <a:solidFill>
                  <a:schemeClr val="dk1"/>
                </a:solidFill>
                <a:latin typeface="Proxima Nova"/>
                <a:ea typeface="Proxima Nova"/>
                <a:cs typeface="Proxima Nova"/>
                <a:sym typeface="Proxima Nova"/>
              </a:rPr>
              <a:t>Rebuild vs. Repair</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10821</TotalTime>
  <Words>2410</Words>
  <Application>Microsoft Office PowerPoint</Application>
  <PresentationFormat>On-screen Show (16:9)</PresentationFormat>
  <Paragraphs>316</Paragraphs>
  <Slides>64</Slides>
  <Notes>49</Notes>
  <HiddenSlides>8</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64</vt:i4>
      </vt:variant>
    </vt:vector>
  </HeadingPairs>
  <TitlesOfParts>
    <vt:vector size="72" baseType="lpstr">
      <vt:lpstr>Calibri</vt:lpstr>
      <vt:lpstr>Open Sans</vt:lpstr>
      <vt:lpstr>Arial</vt:lpstr>
      <vt:lpstr>Proxima Nova</vt:lpstr>
      <vt:lpstr>simple-light-2</vt:lpstr>
      <vt:lpstr>Content</vt:lpstr>
      <vt:lpstr>Title</vt:lpstr>
      <vt:lpstr>Content</vt:lpstr>
      <vt:lpstr>OPENSHIFT</vt:lpstr>
      <vt:lpstr>PowerPoint Presentation</vt:lpstr>
      <vt:lpstr>PowerPoint Presentation</vt:lpstr>
      <vt:lpstr>PowerPoint Presentation</vt:lpstr>
      <vt:lpstr>PowerPoint Presentation</vt:lpstr>
      <vt:lpstr>THE CHARACTERS</vt:lpstr>
      <vt:lpstr>PowerPoint Presentation</vt:lpstr>
      <vt:lpstr>Top 10 Replies by Programmers</vt:lpstr>
      <vt:lpstr>DEVOPS - Setting</vt:lpstr>
      <vt:lpstr>PowerPoint Presentation</vt:lpstr>
      <vt:lpstr>WHAT ARE CONTAINERS? It Depends Who You Ask</vt:lpstr>
      <vt:lpstr>PowerPoint Presentation</vt:lpstr>
      <vt:lpstr>PowerPoint Presentation</vt:lpstr>
      <vt:lpstr>WE NEED MORE THAN JUST CONTAINERS</vt:lpstr>
      <vt:lpstr>PowerPoint Presentation</vt:lpstr>
      <vt:lpstr>INDUSTRY CONVERGING ON KUBERNETES</vt:lpstr>
      <vt:lpstr>BUT WAIT, THERE’S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 Create an App using Docker Build</vt:lpstr>
      <vt:lpstr>Lab 3: Using the Web Console</vt:lpstr>
      <vt:lpstr>Lab 4: Creating an application using JBoss EAP builder image</vt:lpstr>
      <vt:lpstr>Lab 5: Use a Template to provision a container</vt:lpstr>
      <vt:lpstr>Lab 6: Scale Application Instances Up/Down</vt:lpstr>
      <vt:lpstr>Lab 7: Binary Deployment of a WAR file</vt:lpstr>
      <vt:lpstr>Lab 8: How to configure SSL</vt:lpstr>
      <vt:lpstr>Lab 9: Blue Green Deployments</vt:lpstr>
      <vt:lpstr>Lab 10: SCM Web Hooks</vt:lpstr>
      <vt:lpstr>Lab 11: Rollback Applications</vt:lpstr>
      <vt:lpstr>Lab 12: Code Promotion Across Environments</vt:lpstr>
      <vt:lpstr>Lab 13: Changing Code on the Fly</vt:lpstr>
      <vt:lpstr>Lab 14: Creating a Pipeline</vt:lpstr>
      <vt:lpstr>Lab 15:Using .NET and PostgreSQL Template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AUTOMATION USING  DOCKER, KUBERNETES AND OPENSHIFT</dc:title>
  <dc:subject/>
  <dc:creator>jgarrett</dc:creator>
  <cp:keywords/>
  <dc:description/>
  <cp:lastModifiedBy>jgarrett</cp:lastModifiedBy>
  <cp:revision>103</cp:revision>
  <dcterms:modified xsi:type="dcterms:W3CDTF">2018-10-18T20:34:38Z</dcterms:modified>
  <cp:category/>
</cp:coreProperties>
</file>